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7" r:id="rId3"/>
    <p:sldId id="323" r:id="rId4"/>
    <p:sldId id="324" r:id="rId5"/>
    <p:sldId id="333" r:id="rId6"/>
    <p:sldId id="326" r:id="rId7"/>
    <p:sldId id="327" r:id="rId8"/>
    <p:sldId id="328" r:id="rId9"/>
    <p:sldId id="337" r:id="rId10"/>
    <p:sldId id="338" r:id="rId11"/>
    <p:sldId id="339" r:id="rId12"/>
    <p:sldId id="340" r:id="rId13"/>
    <p:sldId id="342" r:id="rId14"/>
    <p:sldId id="343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546" y="-96"/>
      </p:cViewPr>
      <p:guideLst>
        <p:guide orient="horz" pos="2191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6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1" smtClean="0"/>
              <a:t>Click to edit Master subtitle style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1" smtClean="0"/>
              <a:t>Click to edit Master text styles</a:t>
            </a:r>
            <a:endParaRPr lang="en-US" altLang="zh-CN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noProof="1" smtClean="0"/>
              <a:t>Click to edit Master text styles</a:t>
            </a:r>
            <a:endParaRPr lang="en-US" altLang="zh-CN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noProof="1" smtClean="0"/>
              <a:t>Click to edit Master text styles</a:t>
            </a:r>
            <a:endParaRPr lang="en-US" altLang="zh-CN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wrap="square" lIns="90000" tIns="46800" rIns="90000" bIns="46800" numCol="1" rtlCol="0" anchor="t" anchorCtr="0" compatLnSpc="1">
            <a:normAutofit/>
          </a:bodyPr>
          <a:lstStyle>
            <a:lvl1pPr>
              <a:buNone/>
              <a:defRPr sz="1600"/>
            </a:lvl1pPr>
          </a:lstStyle>
          <a:p>
            <a:pPr marL="228600" marR="0" lvl="0" indent="-2286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en-US" altLang="zh-CN" noProof="1" smtClean="0"/>
              <a:t>Click to edit Master title style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08013" y="608013"/>
            <a:ext cx="109696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8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80604020202020204" pitchFamily="34" charset="0"/>
              </a:rPr>
            </a:fld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8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80604020202020204" pitchFamily="34" charset="0"/>
        <a:buChar char="●"/>
        <a:defRPr kern="1200" spc="150">
          <a:solidFill>
            <a:srgbClr val="595959"/>
          </a:solidFill>
          <a:latin typeface="+mn-lt"/>
          <a:ea typeface="+mn-ea"/>
          <a:cs typeface="+mn-cs"/>
        </a:defRPr>
      </a:lvl1pPr>
      <a:lvl2pPr marL="685800" indent="-228600" algn="l" defTabSz="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8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kern="1200" spc="15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defTabSz="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8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kern="1200" spc="15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228600" algn="l" defTabSz="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  <a:tab pos="1609725" algn="l"/>
          <a:tab pos="1609725" algn="l"/>
          <a:tab pos="1609725" algn="l"/>
        </a:tabLst>
        <a:defRPr sz="1400" kern="1200" spc="15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228600" algn="l" defTabSz="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80604020202020204" pitchFamily="34" charset="0"/>
        <a:buChar char="•"/>
        <a:tabLst>
          <a:tab pos="1609725" algn="l"/>
          <a:tab pos="1609725" algn="l"/>
          <a:tab pos="1609725" algn="l"/>
          <a:tab pos="1609725" algn="l"/>
        </a:tabLst>
        <a:defRPr sz="1400" kern="1200" spc="15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8.xml"/><Relationship Id="rId3" Type="http://schemas.openxmlformats.org/officeDocument/2006/relationships/image" Target="../media/image1.jpeg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9.xml"/><Relationship Id="rId20" Type="http://schemas.openxmlformats.org/officeDocument/2006/relationships/image" Target="../media/image17.png"/><Relationship Id="rId2" Type="http://schemas.openxmlformats.org/officeDocument/2006/relationships/tags" Target="../tags/tag7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46.xml"/><Relationship Id="rId3" Type="http://schemas.openxmlformats.org/officeDocument/2006/relationships/image" Target="../media/image1.jpeg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48.xml"/><Relationship Id="rId21" Type="http://schemas.openxmlformats.org/officeDocument/2006/relationships/image" Target="../media/image17.png"/><Relationship Id="rId20" Type="http://schemas.openxmlformats.org/officeDocument/2006/relationships/tags" Target="../tags/tag47.xml"/><Relationship Id="rId2" Type="http://schemas.openxmlformats.org/officeDocument/2006/relationships/tags" Target="../tags/tag45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51.xml"/><Relationship Id="rId3" Type="http://schemas.openxmlformats.org/officeDocument/2006/relationships/image" Target="../media/image1.jpeg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52.xml"/><Relationship Id="rId20" Type="http://schemas.openxmlformats.org/officeDocument/2006/relationships/image" Target="../media/image17.png"/><Relationship Id="rId2" Type="http://schemas.openxmlformats.org/officeDocument/2006/relationships/tags" Target="../tags/tag50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49.xml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55.xml"/><Relationship Id="rId3" Type="http://schemas.openxmlformats.org/officeDocument/2006/relationships/image" Target="../media/image1.jpeg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56.xml"/><Relationship Id="rId20" Type="http://schemas.openxmlformats.org/officeDocument/2006/relationships/image" Target="../media/image19.png"/><Relationship Id="rId2" Type="http://schemas.openxmlformats.org/officeDocument/2006/relationships/tags" Target="../tags/tag54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53.xml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59.xml"/><Relationship Id="rId3" Type="http://schemas.openxmlformats.org/officeDocument/2006/relationships/image" Target="../media/image1.jpeg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60.xml"/><Relationship Id="rId20" Type="http://schemas.openxmlformats.org/officeDocument/2006/relationships/image" Target="../media/image18.png"/><Relationship Id="rId2" Type="http://schemas.openxmlformats.org/officeDocument/2006/relationships/tags" Target="../tags/tag58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12.xml"/><Relationship Id="rId3" Type="http://schemas.openxmlformats.org/officeDocument/2006/relationships/image" Target="../media/image1.jpeg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3.xml"/><Relationship Id="rId20" Type="http://schemas.openxmlformats.org/officeDocument/2006/relationships/image" Target="../media/image18.png"/><Relationship Id="rId2" Type="http://schemas.openxmlformats.org/officeDocument/2006/relationships/tags" Target="../tags/tag11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16.xml"/><Relationship Id="rId3" Type="http://schemas.openxmlformats.org/officeDocument/2006/relationships/image" Target="../media/image1.jpeg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7.xml"/><Relationship Id="rId20" Type="http://schemas.openxmlformats.org/officeDocument/2006/relationships/image" Target="../media/image19.png"/><Relationship Id="rId2" Type="http://schemas.openxmlformats.org/officeDocument/2006/relationships/tags" Target="../tags/tag15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20.xml"/><Relationship Id="rId3" Type="http://schemas.openxmlformats.org/officeDocument/2006/relationships/image" Target="../media/image1.jpeg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23.xml"/><Relationship Id="rId25" Type="http://schemas.openxmlformats.org/officeDocument/2006/relationships/image" Target="../media/image23.jpeg"/><Relationship Id="rId24" Type="http://schemas.openxmlformats.org/officeDocument/2006/relationships/tags" Target="../tags/tag22.xml"/><Relationship Id="rId23" Type="http://schemas.openxmlformats.org/officeDocument/2006/relationships/image" Target="../media/image22.jpeg"/><Relationship Id="rId22" Type="http://schemas.openxmlformats.org/officeDocument/2006/relationships/tags" Target="../tags/tag21.xml"/><Relationship Id="rId21" Type="http://schemas.openxmlformats.org/officeDocument/2006/relationships/image" Target="../media/image21.png"/><Relationship Id="rId20" Type="http://schemas.openxmlformats.org/officeDocument/2006/relationships/image" Target="../media/image20.png"/><Relationship Id="rId2" Type="http://schemas.openxmlformats.org/officeDocument/2006/relationships/tags" Target="../tags/tag19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26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27.xml"/><Relationship Id="rId23" Type="http://schemas.openxmlformats.org/officeDocument/2006/relationships/image" Target="../media/image27.jpeg"/><Relationship Id="rId22" Type="http://schemas.openxmlformats.org/officeDocument/2006/relationships/image" Target="../media/image26.jpeg"/><Relationship Id="rId21" Type="http://schemas.openxmlformats.org/officeDocument/2006/relationships/image" Target="../media/image25.jpeg"/><Relationship Id="rId20" Type="http://schemas.openxmlformats.org/officeDocument/2006/relationships/image" Target="../media/image24.jpeg"/><Relationship Id="rId2" Type="http://schemas.openxmlformats.org/officeDocument/2006/relationships/tags" Target="../tags/tag25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30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31.xml"/><Relationship Id="rId23" Type="http://schemas.openxmlformats.org/officeDocument/2006/relationships/image" Target="../media/image31.jpeg"/><Relationship Id="rId22" Type="http://schemas.openxmlformats.org/officeDocument/2006/relationships/image" Target="../media/image30.jpeg"/><Relationship Id="rId21" Type="http://schemas.openxmlformats.org/officeDocument/2006/relationships/image" Target="../media/image29.jpeg"/><Relationship Id="rId20" Type="http://schemas.openxmlformats.org/officeDocument/2006/relationships/image" Target="../media/image28.jpeg"/><Relationship Id="rId2" Type="http://schemas.openxmlformats.org/officeDocument/2006/relationships/tags" Target="../tags/tag29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34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35.xml"/><Relationship Id="rId23" Type="http://schemas.openxmlformats.org/officeDocument/2006/relationships/image" Target="../media/image35.jpeg"/><Relationship Id="rId22" Type="http://schemas.openxmlformats.org/officeDocument/2006/relationships/image" Target="../media/image34.jpeg"/><Relationship Id="rId21" Type="http://schemas.openxmlformats.org/officeDocument/2006/relationships/image" Target="../media/image33.jpeg"/><Relationship Id="rId20" Type="http://schemas.openxmlformats.org/officeDocument/2006/relationships/image" Target="../media/image32.jpeg"/><Relationship Id="rId2" Type="http://schemas.openxmlformats.org/officeDocument/2006/relationships/tags" Target="../tags/tag33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38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39.xml"/><Relationship Id="rId23" Type="http://schemas.openxmlformats.org/officeDocument/2006/relationships/image" Target="../media/image35.jpeg"/><Relationship Id="rId22" Type="http://schemas.openxmlformats.org/officeDocument/2006/relationships/image" Target="../media/image34.jpeg"/><Relationship Id="rId21" Type="http://schemas.openxmlformats.org/officeDocument/2006/relationships/image" Target="../media/image33.jpeg"/><Relationship Id="rId20" Type="http://schemas.openxmlformats.org/officeDocument/2006/relationships/image" Target="../media/image32.jpeg"/><Relationship Id="rId2" Type="http://schemas.openxmlformats.org/officeDocument/2006/relationships/tags" Target="../tags/tag37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ags" Target="../tags/tag42.xml"/><Relationship Id="rId3" Type="http://schemas.openxmlformats.org/officeDocument/2006/relationships/image" Target="../media/image1.jpeg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43.xml"/><Relationship Id="rId23" Type="http://schemas.openxmlformats.org/officeDocument/2006/relationships/image" Target="../media/image39.jpeg"/><Relationship Id="rId22" Type="http://schemas.openxmlformats.org/officeDocument/2006/relationships/image" Target="../media/image38.jpeg"/><Relationship Id="rId21" Type="http://schemas.openxmlformats.org/officeDocument/2006/relationships/image" Target="../media/image37.jpeg"/><Relationship Id="rId20" Type="http://schemas.openxmlformats.org/officeDocument/2006/relationships/image" Target="../media/image36.jpeg"/><Relationship Id="rId2" Type="http://schemas.openxmlformats.org/officeDocument/2006/relationships/tags" Target="../tags/tag41.xml"/><Relationship Id="rId19" Type="http://schemas.openxmlformats.org/officeDocument/2006/relationships/image" Target="../media/image16.png"/><Relationship Id="rId18" Type="http://schemas.openxmlformats.org/officeDocument/2006/relationships/image" Target="../media/image15.png"/><Relationship Id="rId17" Type="http://schemas.microsoft.com/office/2007/relationships/hdphoto" Target="../media/image14.wdp"/><Relationship Id="rId16" Type="http://schemas.openxmlformats.org/officeDocument/2006/relationships/image" Target="../media/image13.png"/><Relationship Id="rId15" Type="http://schemas.microsoft.com/office/2007/relationships/hdphoto" Target="../media/image12.wdp"/><Relationship Id="rId14" Type="http://schemas.openxmlformats.org/officeDocument/2006/relationships/image" Target="../media/image11.png"/><Relationship Id="rId13" Type="http://schemas.openxmlformats.org/officeDocument/2006/relationships/image" Target="../media/image10.jpe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62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采煤机司机标准作业卡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采煤机司机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SGZ730/630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1.备齐工作使用的各类工具2.全面检查工作面的顶底板，采高，煤壁的变化。3.以及支护，切口准备，机道轨道的情况。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4706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1.检查煤机隔离开关，链接螺栓，截齿及操作把手灵活可靠。2.各部流量符合规定，各种密封完好，齐全有效。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检查煤机的各部件、连接装置、手动落闸机构等；检查试验泄漏通讯；</a:t>
                      </a: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sz="900" b="1">
                          <a:sym typeface="+mn-ea"/>
                        </a:rPr>
                        <a:t>听取交班司机介绍情况，并详细检查采煤机各部位、各系统是否正常，如有问题必须处理后方可开机生产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严格执行采煤机操作规程和有关规定</a:t>
                      </a:r>
                      <a:r>
                        <a:rPr lang="zh-CN" altLang="en-US" sz="900" b="1"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1.解除工作面刮板闭锁发出开机信2.打开截止阀门供水喷雾，调节好供水流量。3.等待刮板空转 2分钟后，才开始使用。</a:t>
                      </a:r>
                      <a:r>
                        <a:rPr lang="en-US" sz="900" b="1"/>
                        <a:t>4</a:t>
                      </a:r>
                      <a:r>
                        <a:rPr sz="900" b="1"/>
                        <a:t>.煤机喷开启</a:t>
                      </a:r>
                      <a:endParaRPr sz="900" b="1"/>
                    </a:p>
                    <a:p>
                      <a:pPr indent="0">
                        <a:buNone/>
                      </a:pPr>
                      <a:r>
                        <a:rPr lang="en-US" sz="900" b="1"/>
                        <a:t>5</a:t>
                      </a:r>
                      <a:r>
                        <a:rPr sz="900" b="1"/>
                        <a:t>.采煤机闭锁打开。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（1）正、副司机要密切配合，互相协作，听从跟班指挥，严格遵守通风瓦斯规定。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（2）工作中要时刻观察滚筒转动情况，监视采高，严防割顶、留顶、割顶梁、割底和留底煤。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（3）严格按照作业规程规定控制采煤机牵引速度，保持割煤与移架、推溜的距离。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（4）工作中随时注意检查采煤机的运行状况，发现异常要停机检查处理，搞好采煤机维修保养工作。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煤机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24060" y="1852930"/>
            <a:ext cx="2178685" cy="404241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23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端头超前工标准作业卡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端头超前支护工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2.全面检查工作面的顶底板，采高，煤壁的变化。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6395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</a:t>
                      </a:r>
                      <a:r>
                        <a:rPr lang="en-US" sz="900" b="1"/>
                        <a:t>.</a:t>
                      </a:r>
                      <a:r>
                        <a:rPr sz="900" b="1"/>
                        <a:t>认真开展岗前、岗中、交接班安全隐患排查，确保本岗位作业区域内相关机械设备、用电、环境等保持安全状况。并进行现场安全确认。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1.熟悉端头支架及超前支架（超前支柱）的性能、构造原理和液压控制系统，掌握作业规程和工作面端头及超前支护段顶板控制方式。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2</a:t>
                      </a:r>
                      <a:r>
                        <a:rPr sz="900" b="1">
                          <a:sym typeface="+mn-ea"/>
                        </a:rPr>
                        <a:t>.支柱必须支到硬底，迎山有力达到初撑力，成一条直线，不准拖后或超前回柱；支柱初撑力必须达到规定要求，单体柱阀芯朝向一致，并上齐上全防倒、防坠装置。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.严格遵守安全生产规章制度和操作规程，服从管理；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74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1.认真观察好周围的工作环境，严禁在顶板压力集中区域长时间逗留，坚持巡检制度，发现失效或损坏的柱梁，要及时更换，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1.施工地点发生险情，不适宜进行操作时，要及时撤离危险工区域，保证安全。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2.发现受侧向压力的单体支柱要及时改柱，并且及时补打贴帮柱，柱头上用护绳系在顶（帮）网上，正确使用好支柱防倒硬连接。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.人员严禁在装载机及综掘机运行工区域工作，两帮有片帮危险时必须按规定及时处理。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52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班情况、运行情况。2.交待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班发生事故的情况和原因。3.填好交接班记录，并向领导汇报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43623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416233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435918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9032" y="413131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60482" y="414083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0198" y="414051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92918" y="411353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624060" y="1852930"/>
            <a:ext cx="2178685" cy="404241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62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SCMK-CMZY-BZZYK-11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采煤机检修工标准作业卡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采煤机检修工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SGZ730/630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1.备齐工作使用的各类工具2.全面检查工作面的顶底板，采高，煤壁的变化。3.以及支护，切口准备，机道轨道的情况。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4706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1.检查煤机隔离开关，链接螺栓，截齿及操作把手灵活可靠。2.各部流量符合规定，各种密封完好，齐全有效。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检查煤机的各部件、连接装置、手动落闸机构等；检查试验泄漏通讯；</a:t>
                      </a: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sz="900" b="1">
                          <a:sym typeface="+mn-ea"/>
                        </a:rPr>
                        <a:t>听取交班司机介绍情况，并详细检查采煤机各部位、各系统是否正常，如有问题必须处理后方可开机生产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严格执行采煤机操作规程和有关规定</a:t>
                      </a:r>
                      <a:r>
                        <a:rPr lang="zh-CN" altLang="en-US" sz="900" b="1"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1.解除工作面刮板闭锁发出开机信2.打开截止阀门供水喷雾，调节好供水流量。3.等待刮板空转 2分钟后，才开始使用。</a:t>
                      </a:r>
                      <a:r>
                        <a:rPr lang="en-US" sz="900" b="1"/>
                        <a:t>4</a:t>
                      </a:r>
                      <a:r>
                        <a:rPr sz="900" b="1"/>
                        <a:t>.煤机喷开启</a:t>
                      </a:r>
                      <a:endParaRPr sz="900" b="1"/>
                    </a:p>
                    <a:p>
                      <a:pPr indent="0">
                        <a:buNone/>
                      </a:pPr>
                      <a:r>
                        <a:rPr lang="en-US" sz="900" b="1"/>
                        <a:t>5</a:t>
                      </a:r>
                      <a:r>
                        <a:rPr sz="900" b="1"/>
                        <a:t>.采煤机闭锁打开。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（1）正、副司机要密切配合，互相协作，听从跟班指挥，严格遵守通风瓦斯规定。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（2）工作中要时刻观察滚筒转动情况，监视采高，严防割顶、留顶、割顶梁、割底和留底煤。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（3）严格按照作业规程规定控制采煤机牵引速度，保持割煤与移架、推溜的距离。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（4）工作中随时注意检查采煤机的运行状况，发现异常要停机检查处理，搞好采煤机维修保养工作。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煤机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22770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47147" y="322770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0198" y="32229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3227705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59295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88422" y="459295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4588193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56565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24060" y="1852930"/>
            <a:ext cx="2178685" cy="404241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419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698500"/>
                <a:gridCol w="1068705"/>
                <a:gridCol w="759460"/>
                <a:gridCol w="60642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SCMK-CMZY-BZZYK-12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刮板输送机标准作业卡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刮板输送机检修工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刮板输送机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SGZ730/</a:t>
                      </a: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630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1.齐作使用的各具2.认真开展岗前、岗中、交接班安全隐患排查，确保本岗位作业区域内相关机械设备、用电、环境等保持安全状况。并进行现场安全确认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537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1.检查是否损坏或丢失，发现后及时更换补齐2.检查是否损坏或丢失，发现后及时更换补齐，紧固螺栓、螺母如有松动，及时拧紧。3.以及支护，切口准备，机道轨道的情况。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检查机头、机尾处的顶板支护完整牢固。机头、机尾附近5m以内无杂物、浮煤、浮矸，喷雾设施齐全无损。严禁带病运转。；</a:t>
                      </a: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sz="900" b="1">
                          <a:sym typeface="+mn-ea"/>
                        </a:rPr>
                        <a:t>听取交班司机介绍情况，并详细检查</a:t>
                      </a:r>
                      <a:r>
                        <a:rPr lang="zh-CN" sz="900" b="1">
                          <a:sym typeface="+mn-ea"/>
                        </a:rPr>
                        <a:t>输送机</a:t>
                      </a:r>
                      <a:r>
                        <a:rPr sz="900" b="1">
                          <a:sym typeface="+mn-ea"/>
                        </a:rPr>
                        <a:t>各部位、各系统是否正常，如有问题必须处理后方可开机生产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严格执行刮板输送机操作规程和有关规定</a:t>
                      </a:r>
                      <a:r>
                        <a:rPr lang="zh-CN" altLang="en-US" sz="900" b="1"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1.严格按“四检”制内容对所分管范围内的设备进行检修，对刮板输送机检修质量负责，保证本人包机范围内设备的完好。。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（1）严格执行矿井有关职业病防治的相关规定、措施，正确佩戴和使用合格的劳动防护用品，按要求使用和维护本岗位的职业危害因素防护设施。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</a:t>
                      </a:r>
                      <a:r>
                        <a:rPr lang="en-US" sz="900" b="1">
                          <a:sym typeface="+mn-ea"/>
                        </a:rPr>
                        <a:t>2</a:t>
                      </a:r>
                      <a:r>
                        <a:rPr sz="900" b="1">
                          <a:sym typeface="+mn-ea"/>
                        </a:rPr>
                        <a:t>）严格执行停送电制度和敲帮问顶制度。检修设备前必须切断电源、闭锁，由维修电工进行验电、放电；检修设备前必须维护好顶板及煤壁，大倾角地点必须设挡卡，做好自主保安。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输送机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22770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61117" y="322770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217228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19278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28072" y="459295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799522" y="459295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59263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56565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972040" y="1852930"/>
            <a:ext cx="1830705" cy="418465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548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37235"/>
                <a:gridCol w="1039495"/>
                <a:gridCol w="692785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SCMK-CMZY-BZZYK-13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支架检修工标准作业卡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液压支架检修工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液压支架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ZY3400/14/35D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1.齐作使用的各具2.全面检查工作面的顶底板，采高，煤壁的变化。认真开展岗前、岗中、交接班安全隐患排查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并进行现场安全确认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接班询问上一班次顶板</a:t>
                      </a:r>
                      <a:r>
                        <a:rPr lang="zh-CN" altLang="en-US" sz="900" b="1">
                          <a:sym typeface="+mn-ea"/>
                        </a:rPr>
                        <a:t>情况</a:t>
                      </a:r>
                      <a:r>
                        <a:rPr lang="en-US" altLang="zh-CN" sz="900" b="1">
                          <a:sym typeface="+mn-ea"/>
                        </a:rPr>
                        <a:t>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37477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1.对照日检内容和完好标准,对支架进行全面检查。检修或更换支架上的部件时，采煤机和刮板输送机要停电、闭锁、挂停电牌。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检修本架液压元件时关闭进液截止阀，检修进液管时需关闭前方截止阀或停乳化液泵，检修回液管停乳化液泵。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液压支架登高（大于等于2米）或大倾角检修作业时，必须要采取必要的安全措施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.认真开展岗前、岗中、交接班安全隐患排查，确保本岗位作业区域内相关机械设备、用电、环境等保持安全状况。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1.严格按“四检”制内容对所分管范围内的液压支架进行检修，对支架检修质量负责，保证本人包机范围内设备的完好。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（1）看现场，了解支架工上报的故障。了解工作面支架完好情况，掌握支架维修安全工作重点。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（2）查看现场，了解支架工上报的故障。了解工作面支架完好情况，掌握支架维修安全工作重点。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</a:t>
                      </a: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）遇工作面顶板条件不好时，要认真观察顶板变化情况，精心操作，严防发生冒顶事故。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3154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液压支架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75697" y="343852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14102" y="2283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7318" y="2245043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3543" y="2280603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47147" y="34385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2263" y="3443288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08158" y="3439795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43947" y="47675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15397" y="477710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75113" y="477678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47833" y="474980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53270" y="2064385"/>
            <a:ext cx="2223770" cy="415671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458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37235"/>
                <a:gridCol w="1039495"/>
                <a:gridCol w="692785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液压支架工标准作业卡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液压支架工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液压支架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ZY3400/14/35D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1.齐作使用的各具2.全面检查工作面的顶底板，采高，煤壁的变化。认真开展岗前、岗中、交接班安全隐患排查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并进行现场安全确认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接班询问上一班次顶板</a:t>
                      </a:r>
                      <a:r>
                        <a:rPr lang="zh-CN" altLang="en-US" sz="900" b="1">
                          <a:sym typeface="+mn-ea"/>
                        </a:rPr>
                        <a:t>情况</a:t>
                      </a:r>
                      <a:r>
                        <a:rPr lang="en-US" altLang="zh-CN" sz="900" b="1">
                          <a:sym typeface="+mn-ea"/>
                        </a:rPr>
                        <a:t>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37477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1.压力满足支撑需要，液压足。2.阀组固定牢固，换向器和操作手把零部件齐全灵活，位置准确，闭锁装置可靠，不失 爆3.支架要规整不咬架</a:t>
                      </a:r>
                      <a:r>
                        <a:rPr lang="en-US" sz="900" b="1"/>
                        <a:t>4.要认真观察顶板变化情况，精心操作，严防发生冒顶事故</a:t>
                      </a:r>
                      <a:endParaRPr lang="en-US"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认真检查支架各零部件是否灵活可靠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各高压管理接头连接销是否插到位</a:t>
                      </a:r>
                      <a:r>
                        <a:rPr lang="zh-CN" altLang="en-US" sz="900" b="1">
                          <a:sym typeface="+mn-ea"/>
                        </a:rPr>
                        <a:t>；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sz="900" b="1">
                          <a:sym typeface="+mn-ea"/>
                        </a:rPr>
                        <a:t>各高压管接头是否有漏液现象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各油缸是否能伸缩自如，检查无误后方可作业。</a:t>
                      </a:r>
                      <a:endParaRPr lang="zh-CN" altLang="en-US" sz="9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sz="900" b="1">
                          <a:sym typeface="+mn-ea"/>
                        </a:rPr>
                        <a:t>.认真开展岗前、岗中、交接班安全隐患排查，确保本岗位作业区域内相关机械设备、用电、环境等保持安全状况。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1.各组支架要排成一条直线2.支架刮板要平稳牢靠3.顶梁顶板接触要严密</a:t>
                      </a:r>
                      <a:r>
                        <a:rPr lang="en-US" sz="900" b="1"/>
                        <a:t>4.清理支架浮煤，和研石5.清理好管线和用具6.各种操作要快，移架要均匀</a:t>
                      </a:r>
                      <a:endParaRPr lang="en-US"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（1）按作业顺序依次移架，推移刮板输送机并保持直线，操作完毕后手柄必须回 “0”位。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（2）发现丢顶、割底时，及时通知采煤机司机处理，特殊情况要向班长汇报。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（3）要保护液压支架的液管及电缆槽中的管线，不准拉坏或挤压。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（4）遇工作面顶板条件不好时，要认真观察顶板变化情况，精心操作，严防发生冒顶事故。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（5）工作中与采煤机司机相互配合，与周围人员打好招呼，注意安全。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液压支架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53270" y="2064385"/>
            <a:ext cx="2223770" cy="415671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419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698500"/>
                <a:gridCol w="1068705"/>
                <a:gridCol w="759460"/>
                <a:gridCol w="60642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刮板输送机司机标准作业卡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刮板输送机司机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刮板输送机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SGZ730/</a:t>
                      </a: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630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1.齐作使用的各具2.认真开展岗前、岗中、交接班安全隐患排查，确保本岗位作业区域内相关机械设备、用电、环境等保持安全状况。并进行现场安全确认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537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1.检查是否损坏或丢失，发现后及时更换补齐2.检查是否损坏或丢失，发现后及时更换补齐，紧固螺栓、螺母如有松动，及时拧紧。3.以及支护，切口准备，机道轨道的情况。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检查机头、机尾处的顶板支护完整牢固。机头、机尾附近5m以内无杂物、浮煤、浮矸，喷雾设施齐全无损。严禁带病运转。；</a:t>
                      </a: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sz="900" b="1">
                          <a:sym typeface="+mn-ea"/>
                        </a:rPr>
                        <a:t>听取交班司机介绍情况，并详细检查</a:t>
                      </a:r>
                      <a:r>
                        <a:rPr lang="zh-CN" sz="900" b="1">
                          <a:sym typeface="+mn-ea"/>
                        </a:rPr>
                        <a:t>输送机</a:t>
                      </a:r>
                      <a:r>
                        <a:rPr sz="900" b="1">
                          <a:sym typeface="+mn-ea"/>
                        </a:rPr>
                        <a:t>各部位、各系统是否正常，如有问题必须处理后方可开机生产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严格执行刮板输送机操作规程和有关规定</a:t>
                      </a:r>
                      <a:r>
                        <a:rPr lang="zh-CN" altLang="en-US" sz="900" b="1"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1.严格启动顺序，即确认上一台设备启动后方可启动下一台，停机顺序相反。</a:t>
                      </a:r>
                      <a:r>
                        <a:rPr lang="en-US" sz="900" b="1"/>
                        <a:t>2</a:t>
                      </a:r>
                      <a:r>
                        <a:rPr sz="900" b="1"/>
                        <a:t>.检查通讯、信号系统畅通，操作按钮灵敏可靠。</a:t>
                      </a:r>
                      <a:r>
                        <a:rPr lang="en-US" sz="900" b="1"/>
                        <a:t>3</a:t>
                      </a:r>
                      <a:r>
                        <a:rPr sz="900" b="1"/>
                        <a:t>.对周围不安全因素要进进行处理和汇报,保证环境安全。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（1）不准准擅离职守,严格执行“三大规程”和现场交接班制度。对本岗位的安全工作负责。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（2）在运转中要注意观察电机、减速箱及设备运行情况,发现问问题立即处理。监听设备运转声音,随时观察和听取各种信信号。及时开停机电设备。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（3）搞好周围围环境卫生,保持设备清洁卫生,对周围不安全因素要进进行处理和汇报,保证环境安全。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（4）严禁“三违”，有有权拒绝违章指挥认真填写设备运转日志。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输送机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972040" y="1852930"/>
            <a:ext cx="1830705" cy="418465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62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单轨吊司机</a:t>
                      </a: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标准作业卡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单轨吊司机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单轨吊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人行车跟车工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1）交班前的准备与自查；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2）交班人向接班人汇报；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3）接班人现场；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4）问题处理。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接班询问上一班次运行线路的轨道、顶板、泄漏通讯手机完好情况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4706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运人设备、泄漏通讯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1）检查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现场作业环境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及顶板状况；2）</a:t>
                      </a:r>
                      <a:r>
                        <a:rPr lang="zh-CN" altLang="en-US" sz="900" b="1">
                          <a:sym typeface="+mn-ea"/>
                        </a:rPr>
                        <a:t>接班后检查机车的各部件、连接装置、手动落闸机构等；检查试验泄漏通讯；检查乘车秩序；检查乘员不准携带超长、超宽的工具；人员集中乘座人车时，不准将有爆炸性、易燃性、腐蚀性物品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检查机车的各部件、连接装置、手动落闸机构等；检查试验泄漏通讯；检查乘车秩序；检查乘员不准携带超长、超宽的工具；不准吊运有爆炸性、易燃性、腐蚀性物品；</a:t>
                      </a: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lang="zh-CN" altLang="en-US" sz="900" b="1">
                          <a:sym typeface="+mn-ea"/>
                        </a:rPr>
                        <a:t>每班挂车运行前进行手动落闸试验，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运送人员前必须先放一次空车，确认巷道和轨道确无掉道危险和其它隐患时，方可正式运行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提升时</a:t>
                      </a:r>
                      <a:r>
                        <a:rPr lang="zh-CN" altLang="en-US" sz="900" b="1">
                          <a:sym typeface="+mn-ea"/>
                        </a:rPr>
                        <a:t>按规定</a:t>
                      </a:r>
                      <a:r>
                        <a:rPr lang="zh-CN" altLang="en-US" sz="900" b="1">
                          <a:sym typeface="+mn-ea"/>
                        </a:rPr>
                        <a:t>信号发送信号。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）下行时人行车跟车工应在下侧驾驶室处动态观察前方轨道、顶板情况；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900" b="1">
                          <a:sym typeface="+mn-ea"/>
                        </a:rPr>
                        <a:t>遇有</a:t>
                      </a:r>
                      <a:r>
                        <a:rPr lang="zh-CN" altLang="en-US" sz="900" b="1">
                          <a:sym typeface="+mn-ea"/>
                        </a:rPr>
                        <a:t>特殊</a:t>
                      </a:r>
                      <a:r>
                        <a:rPr lang="en-US" altLang="zh-CN" sz="900" b="1">
                          <a:sym typeface="+mn-ea"/>
                        </a:rPr>
                        <a:t>情况时。必须果断的扳动制动手柄停车</a:t>
                      </a:r>
                      <a:r>
                        <a:rPr lang="zh-CN" altLang="en-US" sz="900" b="1"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900" b="1">
                          <a:sym typeface="+mn-ea"/>
                        </a:rPr>
                        <a:t>1.</a:t>
                      </a:r>
                      <a:r>
                        <a:rPr lang="zh-CN" altLang="en-US" sz="900" b="1">
                          <a:sym typeface="+mn-ea"/>
                        </a:rPr>
                        <a:t>运行中观察运行线路的轨道、顶板情况。</a:t>
                      </a:r>
                      <a:r>
                        <a:rPr lang="en-US" altLang="zh-CN" sz="900" b="1">
                          <a:sym typeface="+mn-ea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机车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运行中发现特殊声响、剧烈震动或车轮运转不正常等情况，要立即发信号停车，进行检查处理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3.机车下行时，跟车工要随时注意各偏口及坡底停车地点，做到停车及时，位置准确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lang="en-US" altLang="zh-CN" sz="900" b="1">
                          <a:sym typeface="+mn-ea"/>
                        </a:rPr>
                        <a:t>.遇有下列情况之一时。必须果断的扳动制动手柄停车</a:t>
                      </a:r>
                      <a:r>
                        <a:rPr lang="zh-CN" altLang="en-US" sz="900" b="1">
                          <a:sym typeface="+mn-ea"/>
                        </a:rPr>
                        <a:t>：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（1）线路或巷道遇有阻碍车辆通过的障碍物，或有其它危险情况时，已发出停车信号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单轨吊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没有停车或来不及通知司机时；（2）机车下行速度超过正常速度。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班人行车完好情况、运行情况。2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班次运行线路的轨道、顶板、泄漏通讯手机完好情况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pic>
        <p:nvPicPr>
          <p:cNvPr id="58" name="图片 57"/>
          <p:cNvPicPr/>
          <p:nvPr/>
        </p:nvPicPr>
        <p:blipFill>
          <a:blip r:embed="rId20"/>
          <a:stretch>
            <a:fillRect/>
          </a:stretch>
        </p:blipFill>
        <p:spPr>
          <a:xfrm>
            <a:off x="9707245" y="1924050"/>
            <a:ext cx="1990090" cy="8255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9" name="图片 58"/>
          <p:cNvPicPr/>
          <p:nvPr/>
        </p:nvPicPr>
        <p:blipFill>
          <a:blip r:embed="rId21"/>
          <a:stretch>
            <a:fillRect/>
          </a:stretch>
        </p:blipFill>
        <p:spPr>
          <a:xfrm>
            <a:off x="9719310" y="2903220"/>
            <a:ext cx="1978660" cy="83693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688" name="图片 688" descr="375576b9c602530fa22c3e6b192172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731375" y="3889375"/>
            <a:ext cx="1965960" cy="96901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89" name="图片 689" descr="386c2050aa04187340bb9dab446c40d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9707245" y="5090795"/>
            <a:ext cx="1990725" cy="92011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62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SCMK-CMZY-BZZYK-05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机电维修工标准作业卡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机电维修工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1.备齐工作使用的各类工具2.全面检查工作面的顶底板，采高，煤壁的变化。3.以及支护，切口准备，机道轨道的情况。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4706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1.检查煤机隔离开关，链接螺栓，截齿及操作把手灵活可靠。2.各部流量符合规定，各种密封完好，齐全有效。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接班后检查现场作业环境及顶板状况；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altLang="en-US" sz="900" b="1">
                          <a:sym typeface="+mn-ea"/>
                        </a:rPr>
                        <a:t>检查煤机的各部件、连接装置、手动落闸机构等；检查试验泄漏通讯；检查乘车秩序；</a:t>
                      </a:r>
                      <a:r>
                        <a:rPr lang="en-US" altLang="zh-CN" sz="900" b="1">
                          <a:sym typeface="+mn-ea"/>
                        </a:rPr>
                        <a:t>3.</a:t>
                      </a:r>
                      <a:r>
                        <a:rPr sz="900" b="1">
                          <a:sym typeface="+mn-ea"/>
                        </a:rPr>
                        <a:t>听取交班司机介绍情况，并详细检查采煤机各部位、各系统是否正常，如有问题必须处理后方可开机生产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en-US" sz="900" b="1">
                          <a:sym typeface="+mn-ea"/>
                        </a:rPr>
                        <a:t>严格执行采煤机操作规程和有关规定</a:t>
                      </a:r>
                      <a:r>
                        <a:rPr lang="zh-CN" altLang="en-US" sz="900" b="1"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1.解除工作面刮板闭锁发出开机信2.打开截止阀门供水喷雾，调节好供水流量。3.等待刮板空转 2分钟后，才开始使用。</a:t>
                      </a:r>
                      <a:r>
                        <a:rPr lang="en-US" sz="900" b="1"/>
                        <a:t>4</a:t>
                      </a:r>
                      <a:r>
                        <a:rPr sz="900" b="1"/>
                        <a:t>.煤机喷开启</a:t>
                      </a:r>
                      <a:endParaRPr sz="900" b="1"/>
                    </a:p>
                    <a:p>
                      <a:pPr indent="0">
                        <a:buNone/>
                      </a:pPr>
                      <a:r>
                        <a:rPr lang="en-US" sz="900" b="1"/>
                        <a:t>5</a:t>
                      </a:r>
                      <a:r>
                        <a:rPr sz="900" b="1"/>
                        <a:t>.采煤机闭锁打开。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（1）正、副司机要密切配合，互相协作，听从跟班指挥，严格遵守通风瓦斯规定。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（2）工作中要时刻观察滚筒转动情况，监视采高，严防割顶、留顶、割顶梁、割底和留底煤。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（3）严格按照作业规程规定控制采煤机牵引速度，保持割煤与移架、推溜的距离。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（4）工作中随时注意检查采煤机的运行状况，发现异常要停机检查处理，搞好采煤机维修保养工作。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煤机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3d39ebffb7173f33c75d6a93104721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740900" y="5179060"/>
            <a:ext cx="1997710" cy="9988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 descr="6f48cd25171b5d56e12bad8b7ce014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728835" y="2918460"/>
            <a:ext cx="1986280" cy="10394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eba03b1fe88b42cb6ee50f77a17176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717405" y="1783080"/>
            <a:ext cx="1998345" cy="10414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57cc87d74930e379df02e8277b2107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740900" y="4018915"/>
            <a:ext cx="1985645" cy="1013460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SCMK-CMZY-BZZYK-06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泵站司机标准作业卡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泵站司机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8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1.备齐工作使用的各类工具2.进行现场安全确认。3.了解上一班设备的工作状况，认真检查设备完好状况。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8237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1.做好开机前的准备工作；与各工种相互协调，及时开停泵，完成当班安全生产与检修任务。。2.每班至少检查1次乳化液浓度配比。</a:t>
                      </a:r>
                      <a:r>
                        <a:rPr lang="en-US" sz="900" b="1"/>
                        <a:t>3.检测乳化液状况和使用的水质变化情况</a:t>
                      </a:r>
                      <a:endParaRPr lang="en-US"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>
                        <a:buNone/>
                      </a:pPr>
                      <a:r>
                        <a:rPr sz="900" b="1"/>
                        <a:t>1.执行好集团公司及矿有关管理规定，执行好双重预防制度、交接班制度、联责联保制度、封闭巷道管理制度等。</a:t>
                      </a:r>
                      <a:endParaRPr sz="900" b="1"/>
                    </a:p>
                    <a:p>
                      <a:pPr>
                        <a:buNone/>
                      </a:pPr>
                      <a:r>
                        <a:rPr sz="900" b="1"/>
                        <a:t>2.在班组长带领下，积极开展劳动安全竞赛、安全生产标准化、安全隐患排查和整改等工作。</a:t>
                      </a:r>
                      <a:endParaRPr sz="900" b="1"/>
                    </a:p>
                    <a:p>
                      <a:pPr>
                        <a:buNone/>
                      </a:pPr>
                      <a:r>
                        <a:rPr sz="900" b="1"/>
                        <a:t>3.熟练掌握乳化液泵的结构、性能和使用方法。乳化液泵站在正常运行过程中出现故障时，应立即停止使用，不得带病运转。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34429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1.随时注意开停泵信号，在运转中要注意观察设备运行情况2.监视各部分运转情况及声音、温度变化，发现问题及时停泵处理。3.泵站检修必须停泵，切断电源并进行可靠的闭锁。</a:t>
                      </a:r>
                      <a:r>
                        <a:rPr lang="en-US" sz="900" b="1"/>
                        <a:t>4</a:t>
                      </a:r>
                      <a:r>
                        <a:rPr sz="900" b="1"/>
                        <a:t>.供液系统检修必须用正确方法，将系统余压完全释放后方可进行。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（1</a:t>
                      </a:r>
                      <a:r>
                        <a:rPr lang="zh-CN" sz="900" b="1">
                          <a:sym typeface="+mn-ea"/>
                        </a:rPr>
                        <a:t>）</a:t>
                      </a:r>
                      <a:r>
                        <a:rPr sz="900" b="1">
                          <a:sym typeface="+mn-ea"/>
                        </a:rPr>
                        <a:t>乳化泵必须有专人管理和维护，在放置时必须水平，保证其良好的润滑条件。按规定配制乳化液，配比严格控制在规定范围内。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（2）随时注意开停泵信号，在运转中要注意观察设备运行情况，监视各部分运转情况及声音、温度变化，发现问题及时停泵处理。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（3）负责每周检测乳化液状况和使用的水质变化情况。每班至少检查1次乳化液浓度配比，确保乳化液浓度合格，并做好记录。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（4）泵站检修必须停泵，切断电源并进行可靠的闭锁。供液系统检修必须用正确方法，将系统余压完全释放后方可进行。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853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1）交待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乳化液泵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完好情况、运行情况。2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85222" y="573913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2403" y="571912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0533" y="573881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41325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42277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42245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39547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21ed80e882c53679a02bee5e737167f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791700" y="1772920"/>
            <a:ext cx="1911985" cy="94107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 descr="722468633797cf7f55d95c1ecc13f9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792335" y="2823845"/>
            <a:ext cx="1911985" cy="9956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db188ccaeb74715aa5829ccd118132b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792335" y="3889375"/>
            <a:ext cx="1912620" cy="1016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588905ac3aa36b7c600a88e807e6a9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792335" y="5032375"/>
            <a:ext cx="1912620" cy="100139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23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SCMK-CMZY-BZZYK-07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爆破工标准作业卡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爆破工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2.全面检查工作面的顶底板，采高，煤壁的变化。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6395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1.检查通风、瓦斯、煤尘、顶板、支架、拒爆、残爆等情况。</a:t>
                      </a:r>
                      <a:r>
                        <a:rPr lang="en-US" sz="900" b="1"/>
                        <a:t>2</a:t>
                      </a:r>
                      <a:r>
                        <a:rPr sz="900" b="1"/>
                        <a:t>.清理支架浮煤，和矸石</a:t>
                      </a:r>
                      <a:r>
                        <a:rPr lang="en-US" sz="900" b="1"/>
                        <a:t>3</a:t>
                      </a:r>
                      <a:r>
                        <a:rPr sz="900" b="1"/>
                        <a:t>.清理好管线和用具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1.负责爆破作业过程中正规操作，杜绝各类放炮事故。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2.负责爆破材料领取、保存、使用、退回管理，及放炮设施的日常维护。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3.负责本岗位范围工区域内风险管控、安全隐患排查、处理和汇报。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4.严格遵守安全生产规章制度和操作规程，服从管理；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5.开始工作以前，对作业地点进行全面检查，发现隐患立即处理，确保安全。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74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1.认真开展岗前、岗中、交接班安全隐患排查2.确保本岗位作业区域内相关机械设备、用电、环境等保持安全状况。3.生产现场缺乏安全设施、防尘措施等，不得进行施工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1.施工地点发生险情，不适宜进行操作时，要及时撤离危险工区域，保证安全。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2.生产现场缺乏安全设施、防尘措施等，不得进行施工。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3.爆破前：严格按照爆破管理制度，执行“一炮三检”、“三人联锁”制度。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4.生产现场缺乏安全设施、防尘措施等，不得进行施工。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52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班情况、运行情况。2.交待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班发生事故的情况和原因。3.填好交接班记录，并向领导汇报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49662" y="546481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46843" y="544480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4973" y="546449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21894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22846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228148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201160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73a84c99bc5c2389baedf19939410da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811385" y="1738630"/>
            <a:ext cx="1866900" cy="9226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 descr="1e7b691c4c8fa84bc65c2be150b3d5a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811385" y="2867660"/>
            <a:ext cx="1880235" cy="8991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4e0590aa0d8ceba4cdda0b13c3206aa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11385" y="3918585"/>
            <a:ext cx="1929130" cy="9772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6ad03f3630115a4420c49b80b72e9ec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811385" y="5022215"/>
            <a:ext cx="1929130" cy="90741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23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SCMK-CMZY-BZZYK-08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打眼工标准作业卡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打眼工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2.全面检查工作面的顶底板，采高，煤壁的变化。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6395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1.执行敲帮问顶制度，严禁空顶作业；要随时观察支护状况，发现失脚、卸荷支柱，必须立即通知班组长进行调整加固。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1.熟悉掌握打眼机具的结构、性能和使用方法，打眼机具在打眼过程中出现故障时，应立即停止使用，不得带病运转。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2</a:t>
                      </a:r>
                      <a:r>
                        <a:rPr sz="900" b="1">
                          <a:sym typeface="+mn-ea"/>
                        </a:rPr>
                        <a:t>.负责本岗位范围工区域内风险管控、安全隐患排查、处理和汇报。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.严格遵守安全生产规章制度和操作规程，服从管理；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4</a:t>
                      </a:r>
                      <a:r>
                        <a:rPr sz="900" b="1">
                          <a:sym typeface="+mn-ea"/>
                        </a:rPr>
                        <a:t>.开始工作以前，对作业地点进行全面检查，发现隐患立即处理，确保安全。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74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1.认真开展岗前、岗中、交接班安全隐患排查2.确保本岗位作业区域内相关机械设备、用电、环境等保持安全状况。3.生产现场缺乏安全设施、防尘措施等，不得进行施工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1.施工地点发生险情，不适宜进行操作时，要及时撤离危险工区域，保证安全。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2.生产现场缺乏安全设施、防尘措施等，不得进行施工。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3.打眼中，若发现有冒顶预兆时，必须立即撤离危险工区，并向班组长汇报。打眼中，若发现有冒顶预兆时，必须立即撤离危险工区，并向班组长汇报。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4.人员严禁在装载机及综掘机运行工区域工作，两帮有片帮危险时必须按规定及时处理。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52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班情况、运行情况。2.交待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班发生事故的情况和原因。3.填好交接班记录，并向领导汇报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706812" y="546481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03993" y="544480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2123" y="546449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412559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413512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6388" y="4134803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9108" y="4107815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73a84c99bc5c2389baedf19939410da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811385" y="1738630"/>
            <a:ext cx="1866900" cy="9226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 descr="1e7b691c4c8fa84bc65c2be150b3d5a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811385" y="2867660"/>
            <a:ext cx="1880235" cy="8991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4e0590aa0d8ceba4cdda0b13c3206aa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11385" y="3918585"/>
            <a:ext cx="1929130" cy="9772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6ad03f3630115a4420c49b80b72e9ec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811385" y="5022215"/>
            <a:ext cx="1929130" cy="90741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wrap="square" lIns="90000" tIns="46800" rIns="90000" bIns="4680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30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8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20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20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4" descr="C:\Users\Administrator\Desktop\ppt模板-恢复32的.jpgppt模板-恢复32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382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0" y="864870"/>
          <a:ext cx="12191365" cy="523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265"/>
                <a:gridCol w="1443990"/>
                <a:gridCol w="473075"/>
                <a:gridCol w="765810"/>
                <a:gridCol w="1001395"/>
                <a:gridCol w="702310"/>
                <a:gridCol w="663575"/>
                <a:gridCol w="208280"/>
                <a:gridCol w="385445"/>
                <a:gridCol w="593725"/>
                <a:gridCol w="594360"/>
                <a:gridCol w="593725"/>
                <a:gridCol w="593725"/>
                <a:gridCol w="950595"/>
                <a:gridCol w="338455"/>
                <a:gridCol w="338455"/>
                <a:gridCol w="339090"/>
                <a:gridCol w="339090"/>
                <a:gridCol w="338455"/>
                <a:gridCol w="339090"/>
                <a:gridCol w="338455"/>
              </a:tblGrid>
              <a:tr h="2571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文件编号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SCMK-CMZY-BZZYK-09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文件名称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防尘工标准作业卡</a:t>
                      </a:r>
                      <a:endParaRPr lang="zh-CN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岗位名称</a:t>
                      </a:r>
                      <a:endParaRPr lang="en-US" altLang="en-US" sz="11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防尘工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必须穿戴的劳保用品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服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靴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帽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巾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罩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编制时间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2023.10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采煤专业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安全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目视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手触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耳听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关键点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70000"/>
                        </a:lnSpc>
                        <a:buNone/>
                      </a:pP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设备型号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80604020202020204" pitchFamily="34" charset="0"/>
                        </a:rPr>
                        <a:t>操作图示</a:t>
                      </a:r>
                      <a:endParaRPr lang="en-US" altLang="zh-CN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采煤机司机</a:t>
                      </a: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作业流程图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操作名称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标识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操作内容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质量与安全要求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gridSpan="8"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6750">
                <a:tc rowSpan="4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1.备齐工作使用的各类工具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2.全面检查工作面的顶底板，采高，煤壁的变化。</a:t>
                      </a:r>
                      <a:endParaRPr 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en-US" altLang="zh-CN" sz="900" b="1">
                          <a:sym typeface="+mn-ea"/>
                        </a:rPr>
                        <a:t>接班询问上一班次运行顶板、泄漏通讯手机完好情况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1163955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检查作业环境、</a:t>
                      </a:r>
                      <a:r>
                        <a:rPr lang="zh-CN" altLang="en-US" sz="900" b="1">
                          <a:sym typeface="+mn-ea"/>
                        </a:rPr>
                        <a:t>设备</a:t>
                      </a:r>
                      <a:endParaRPr lang="zh-CN" altLang="en-US"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1.负责检查现场作业环境，巷道支护良好，通风良好，作业现场无杂物、无淤泥、无积水，工具准备齐全。检查防尘管路、水源充足、压力合格、水质符合要求。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1.防尘供水管路的安装要及时到位，管材规格、质量符合要求，发现损坏及时维修，杜绝漏水、跑水，水压、水量符合需要。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2</a:t>
                      </a:r>
                      <a:r>
                        <a:rPr sz="900" b="1">
                          <a:sym typeface="+mn-ea"/>
                        </a:rPr>
                        <a:t>.净化水幕和各种喷雾装置，都必须达到水量要求、雾化要好、覆盖面积符合要求。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.严格遵守安全生产规章制度和操作规程，服从管理；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4</a:t>
                      </a:r>
                      <a:r>
                        <a:rPr sz="900" b="1">
                          <a:sym typeface="+mn-ea"/>
                        </a:rPr>
                        <a:t>.负责所管辖范围内的防尘系统、防尘设施的完好检查。发现问题及时处理解决，确保防尘设施齐全、完好、有效、可靠。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6746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1">
                          <a:sym typeface="+mn-ea"/>
                        </a:rPr>
                        <a:t>运行中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900" b="1"/>
                        <a:t>1.做好作业前的安全检查确认并与相关单位、岗位事先联系好，做好自主保安工作，做到“四不伤害”。</a:t>
                      </a:r>
                      <a:endParaRPr sz="900" b="1"/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1.施工地点发生险情，不适宜进行操作时，要及时撤离危险工区域，保证安全。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sz="900" b="1">
                          <a:sym typeface="+mn-ea"/>
                        </a:rPr>
                        <a:t>2.生产现场缺乏安全设施、防尘措施等，不得进行施工。</a:t>
                      </a:r>
                      <a:endParaRPr sz="900" b="1"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1">
                          <a:sym typeface="+mn-ea"/>
                        </a:rPr>
                        <a:t>3</a:t>
                      </a:r>
                      <a:r>
                        <a:rPr sz="900" b="1">
                          <a:sym typeface="+mn-ea"/>
                        </a:rPr>
                        <a:t>.人员严禁在装载机及综掘机运行工区域工作，两帮有片帮危险时必须按规定及时处理。</a:t>
                      </a:r>
                      <a:endParaRPr sz="900" b="1"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8524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1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交接班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班情况、运行情况。2.交待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本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班发生事故的情况和原因。3.填好交接班记录，并向领导汇报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1.以交接记录的形式进行交接，交接双方对交接出的问题要及时进行整改，达到合格后双方在交接班记录上签字；2.</a:t>
                      </a:r>
                      <a:r>
                        <a:rPr lang="zh-CN" alt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交</a:t>
                      </a:r>
                      <a:r>
                        <a:rPr lang="en-US" altLang="zh-CN" sz="900" b="1">
                          <a:sym typeface="+mn-ea"/>
                        </a:rPr>
                        <a:t>班</a:t>
                      </a:r>
                      <a:r>
                        <a:rPr lang="zh-CN" altLang="en-US" sz="900" b="1">
                          <a:sym typeface="+mn-ea"/>
                        </a:rPr>
                        <a:t>汇报本</a:t>
                      </a:r>
                      <a:r>
                        <a:rPr lang="en-US" altLang="zh-CN" sz="900" b="1">
                          <a:sym typeface="+mn-ea"/>
                        </a:rPr>
                        <a:t>班次</a:t>
                      </a:r>
                      <a:r>
                        <a:rPr lang="zh-CN" altLang="en-US" sz="900" b="1">
                          <a:sym typeface="+mn-ea"/>
                        </a:rPr>
                        <a:t>工作情况</a:t>
                      </a:r>
                      <a:r>
                        <a:rPr lang="en-US" altLang="zh-CN" sz="900" b="1">
                          <a:sym typeface="+mn-ea"/>
                        </a:rPr>
                        <a:t>、顶板、泄漏通讯手机完好情况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；3.</a:t>
                      </a:r>
                      <a:r>
                        <a:rPr lang="zh-CN" altLang="en-US" sz="900" b="1">
                          <a:sym typeface="+mn-ea"/>
                        </a:rPr>
                        <a:t>必须持证上岗</a:t>
                      </a: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8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9876472" y="1137285"/>
            <a:ext cx="20955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3685222" y="306578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6704647" y="139446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6142672" y="1394460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075430" y="116840"/>
            <a:ext cx="4556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标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准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作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业</a:t>
            </a:r>
            <a:r>
              <a:rPr lang="en-US" altLang="zh-CN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altLang="en-US" sz="3600" b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卡</a:t>
            </a:r>
            <a:endParaRPr lang="zh-CN" altLang="en-US" sz="3600" b="1"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3449955" y="2901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8396605" y="302895"/>
            <a:ext cx="625475" cy="288925"/>
          </a:xfrm>
          <a:prstGeom prst="flowChartDecision">
            <a:avLst/>
          </a:prstGeom>
          <a:solidFill>
            <a:srgbClr val="19D5D7"/>
          </a:solidFill>
          <a:ln>
            <a:solidFill>
              <a:srgbClr val="19D5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19" descr="D:\chrome\16pic_4939599_b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94" b="25549"/>
          <a:stretch>
            <a:fillRect/>
          </a:stretch>
        </p:blipFill>
        <p:spPr>
          <a:xfrm>
            <a:off x="10220643" y="1127760"/>
            <a:ext cx="189865" cy="1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20"/>
          <p:cNvPicPr>
            <a:picLocks noChangeAspect="1" noChangeArrowheads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6080" y="1132840"/>
            <a:ext cx="172720" cy="172720"/>
          </a:xfrm>
          <a:prstGeom prst="rect">
            <a:avLst/>
          </a:prstGeom>
          <a:noFill/>
        </p:spPr>
      </p:pic>
      <p:pic>
        <p:nvPicPr>
          <p:cNvPr id="43" name="图片 21"/>
          <p:cNvPicPr>
            <a:picLocks noChangeAspect="1" noChangeArrowheads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13938" r="14524" b="6133"/>
          <a:stretch>
            <a:fillRect/>
          </a:stretch>
        </p:blipFill>
        <p:spPr>
          <a:xfrm>
            <a:off x="10940733" y="1142048"/>
            <a:ext cx="108585" cy="13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23" descr="查看源图像"/>
          <p:cNvPicPr>
            <a:picLocks noChangeAspect="1" noChangeArrowheads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281410" y="1143635"/>
            <a:ext cx="147320" cy="15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25" descr="D:\chrome\16pic_5254597_b.jpg"/>
          <p:cNvPicPr>
            <a:picLocks noChangeAspect="1" noChangeArrowheads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89385" y="1121093"/>
            <a:ext cx="213360" cy="15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26" descr="查看源图像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 trans="15000"/>
                    </a14:imgEffect>
                    <a14:imgEffect>
                      <a14:backgroundRemoval t="20107" b="88740" l="7862" r="89435">
                        <a14:foregroundMark x1="20885" y1="46381" x2="16708" y2="0"/>
                        <a14:foregroundMark x1="31450" y1="73190" x2="37101" y2="0"/>
                        <a14:foregroundMark x1="16953" y1="48794" x2="15725" y2="0"/>
                        <a14:foregroundMark x1="13514" y1="54155" x2="11794" y2="0"/>
                        <a14:foregroundMark x1="15233" y1="49866" x2="135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8638" r="8868" b="3405"/>
          <a:stretch>
            <a:fillRect/>
          </a:stretch>
        </p:blipFill>
        <p:spPr>
          <a:xfrm>
            <a:off x="11942763" y="1176020"/>
            <a:ext cx="147955" cy="1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3138" y="1375093"/>
            <a:ext cx="137795" cy="153035"/>
          </a:xfrm>
          <a:prstGeom prst="rect">
            <a:avLst/>
          </a:prstGeom>
          <a:noFill/>
        </p:spPr>
      </p:pic>
      <p:pic>
        <p:nvPicPr>
          <p:cNvPr id="4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1394143"/>
            <a:ext cx="118745" cy="118745"/>
          </a:xfrm>
          <a:prstGeom prst="rect">
            <a:avLst/>
          </a:prstGeom>
          <a:noFill/>
        </p:spPr>
      </p:pic>
      <p:pic>
        <p:nvPicPr>
          <p:cNvPr id="50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128" y="1375410"/>
            <a:ext cx="118745" cy="132080"/>
          </a:xfrm>
          <a:prstGeom prst="rect">
            <a:avLst/>
          </a:prstGeom>
          <a:noFill/>
        </p:spPr>
      </p:pic>
      <p:pic>
        <p:nvPicPr>
          <p:cNvPr id="51" name="图片 50"/>
          <p:cNvPicPr/>
          <p:nvPr/>
        </p:nvPicPr>
        <p:blipFill>
          <a:blip r:embed="rId7"/>
          <a:stretch>
            <a:fillRect/>
          </a:stretch>
        </p:blipFill>
        <p:spPr>
          <a:xfrm>
            <a:off x="3628072" y="2066925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1288" y="2028508"/>
            <a:ext cx="137795" cy="153035"/>
          </a:xfrm>
          <a:prstGeom prst="rect">
            <a:avLst/>
          </a:prstGeom>
          <a:noFill/>
        </p:spPr>
      </p:pic>
      <p:pic>
        <p:nvPicPr>
          <p:cNvPr id="53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7513" y="2064068"/>
            <a:ext cx="118745" cy="118745"/>
          </a:xfrm>
          <a:prstGeom prst="rect">
            <a:avLst/>
          </a:prstGeom>
          <a:noFill/>
        </p:spPr>
      </p:pic>
      <p:pic>
        <p:nvPicPr>
          <p:cNvPr id="54" name="图片 53"/>
          <p:cNvPicPr/>
          <p:nvPr/>
        </p:nvPicPr>
        <p:blipFill>
          <a:blip r:embed="rId7"/>
          <a:stretch>
            <a:fillRect/>
          </a:stretch>
        </p:blipFill>
        <p:spPr>
          <a:xfrm>
            <a:off x="3856672" y="30657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1788" y="3070543"/>
            <a:ext cx="118745" cy="118745"/>
          </a:xfrm>
          <a:prstGeom prst="rect">
            <a:avLst/>
          </a:prstGeom>
          <a:noFill/>
        </p:spPr>
      </p:pic>
      <p:pic>
        <p:nvPicPr>
          <p:cNvPr id="56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7683" y="3067050"/>
            <a:ext cx="118745" cy="132080"/>
          </a:xfrm>
          <a:prstGeom prst="rect">
            <a:avLst/>
          </a:prstGeom>
          <a:noFill/>
        </p:spPr>
      </p:pic>
      <p:sp>
        <p:nvSpPr>
          <p:cNvPr id="62" name="椭圆 61"/>
          <p:cNvSpPr/>
          <p:nvPr/>
        </p:nvSpPr>
        <p:spPr>
          <a:xfrm>
            <a:off x="9021763" y="203803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021763" y="5569268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021128" y="434689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021763" y="3192463"/>
            <a:ext cx="360363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>
            <a:fillRect/>
          </a:stretch>
        </p:blipFill>
        <p:spPr>
          <a:xfrm>
            <a:off x="3640137" y="546481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7318" y="5444808"/>
            <a:ext cx="137795" cy="153035"/>
          </a:xfrm>
          <a:prstGeom prst="rect">
            <a:avLst/>
          </a:prstGeom>
          <a:noFill/>
        </p:spPr>
      </p:pic>
      <p:pic>
        <p:nvPicPr>
          <p:cNvPr id="69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5448" y="5464493"/>
            <a:ext cx="118745" cy="118745"/>
          </a:xfrm>
          <a:prstGeom prst="rect">
            <a:avLst/>
          </a:prstGeom>
          <a:noFill/>
        </p:spPr>
      </p:pic>
      <p:pic>
        <p:nvPicPr>
          <p:cNvPr id="70" name="图片 69"/>
          <p:cNvPicPr/>
          <p:nvPr/>
        </p:nvPicPr>
        <p:blipFill>
          <a:blip r:embed="rId6"/>
          <a:stretch>
            <a:fillRect/>
          </a:stretch>
        </p:blipFill>
        <p:spPr>
          <a:xfrm>
            <a:off x="3742372" y="413575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/>
          <p:nvPr/>
        </p:nvPicPr>
        <p:blipFill>
          <a:blip r:embed="rId7"/>
          <a:stretch>
            <a:fillRect/>
          </a:stretch>
        </p:blipFill>
        <p:spPr>
          <a:xfrm>
            <a:off x="3913822" y="4145280"/>
            <a:ext cx="228600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73538" y="4144963"/>
            <a:ext cx="118745" cy="118745"/>
          </a:xfrm>
          <a:prstGeom prst="rect">
            <a:avLst/>
          </a:prstGeom>
          <a:noFill/>
        </p:spPr>
      </p:pic>
      <p:pic>
        <p:nvPicPr>
          <p:cNvPr id="73" name="图片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6258" y="4117975"/>
            <a:ext cx="118745" cy="132080"/>
          </a:xfrm>
          <a:prstGeom prst="rect">
            <a:avLst/>
          </a:prstGeom>
          <a:noFill/>
        </p:spPr>
      </p:pic>
      <p:sp>
        <p:nvSpPr>
          <p:cNvPr id="164" name="Freeform 14"/>
          <p:cNvSpPr/>
          <p:nvPr/>
        </p:nvSpPr>
        <p:spPr bwMode="auto">
          <a:xfrm rot="10800000" flipV="1">
            <a:off x="9082405" y="25241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 rot="10800000" flipV="1">
            <a:off x="9081135" y="3705225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Freeform 14"/>
          <p:cNvSpPr/>
          <p:nvPr/>
        </p:nvSpPr>
        <p:spPr bwMode="auto">
          <a:xfrm rot="10800000" flipV="1">
            <a:off x="9081135" y="4890770"/>
            <a:ext cx="240030" cy="554355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085B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5400000">
            <a:off x="619215" y="210405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82296" y="1853159"/>
            <a:ext cx="360000" cy="360000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01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550" y="22205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9" name="任意多边形 78"/>
          <p:cNvSpPr/>
          <p:nvPr/>
        </p:nvSpPr>
        <p:spPr>
          <a:xfrm rot="5400000">
            <a:off x="611595" y="315053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82296" y="2867889"/>
            <a:ext cx="360000" cy="360000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02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5400000">
            <a:off x="609055" y="4137955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82296" y="3889604"/>
            <a:ext cx="360000" cy="360000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03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3750" y="3217545"/>
            <a:ext cx="725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检查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设备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6755" y="425894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运行中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5400000">
            <a:off x="608420" y="5181260"/>
            <a:ext cx="900000" cy="540000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762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121" y="4896079"/>
            <a:ext cx="360000" cy="360000"/>
          </a:xfrm>
          <a:prstGeom prst="ellipse">
            <a:avLst/>
          </a:prstGeom>
          <a:solidFill>
            <a:srgbClr val="7030A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Arial" panose="02080604020202020204" pitchFamily="34" charset="0"/>
                <a:ea typeface="黑体" panose="02010600030101010101" charset="-122"/>
                <a:cs typeface="Times New Roman" panose="02020603050405020304" charset="0"/>
              </a:rPr>
              <a:t>04</a:t>
            </a:r>
            <a:endParaRPr lang="en-US" altLang="zh-CN" b="1" dirty="0" smtClean="0">
              <a:solidFill>
                <a:prstClr val="white"/>
              </a:solidFill>
              <a:latin typeface="Arial" panose="02080604020202020204" pitchFamily="34" charset="0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06755" y="5281295"/>
            <a:ext cx="7251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sym typeface="+mn-ea"/>
              </a:rPr>
              <a:t>交接班</a:t>
            </a:r>
            <a:endParaRPr lang="zh-CN" altLang="en-US" sz="1400" dirty="0" smtClean="0">
              <a:solidFill>
                <a:srgbClr val="FFFFFF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D:\7cc68b0bfcbbcc1dffe7b56545be9b7.jpg7cc68b0bfcbbcc1dffe7b56545be9b7"/>
          <p:cNvPicPr>
            <a:picLocks noChangeAspect="1"/>
          </p:cNvPicPr>
          <p:nvPr/>
        </p:nvPicPr>
        <p:blipFill>
          <a:blip r:embed="rId20"/>
          <a:srcRect l="2478" r="2478"/>
          <a:stretch>
            <a:fillRect/>
          </a:stretch>
        </p:blipFill>
        <p:spPr>
          <a:xfrm>
            <a:off x="9811385" y="1738630"/>
            <a:ext cx="1866900" cy="9226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 descr="D:\9e4701304e117eeea411147f1b7885a.jpg9e4701304e117eeea411147f1b7885a"/>
          <p:cNvPicPr>
            <a:picLocks noChangeAspect="1"/>
          </p:cNvPicPr>
          <p:nvPr/>
        </p:nvPicPr>
        <p:blipFill>
          <a:blip r:embed="rId21"/>
          <a:srcRect l="883" r="883"/>
          <a:stretch>
            <a:fillRect/>
          </a:stretch>
        </p:blipFill>
        <p:spPr>
          <a:xfrm>
            <a:off x="9811385" y="2867660"/>
            <a:ext cx="1880235" cy="8991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D:\16e3efb03de721ee5546301dbebd213.jpg16e3efb03de721ee5546301dbebd213"/>
          <p:cNvPicPr>
            <a:picLocks noChangeAspect="1"/>
          </p:cNvPicPr>
          <p:nvPr/>
        </p:nvPicPr>
        <p:blipFill>
          <a:blip r:embed="rId22"/>
          <a:srcRect l="3639" r="3639"/>
          <a:stretch>
            <a:fillRect/>
          </a:stretch>
        </p:blipFill>
        <p:spPr>
          <a:xfrm>
            <a:off x="9811385" y="3918585"/>
            <a:ext cx="1929130" cy="9772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图片 8" descr="D:\ec5d506d6742b3cd0325599a584da9f.jpgec5d506d6742b3cd0325599a584da9f"/>
          <p:cNvPicPr>
            <a:picLocks noChangeAspect="1"/>
          </p:cNvPicPr>
          <p:nvPr/>
        </p:nvPicPr>
        <p:blipFill>
          <a:blip r:embed="rId23"/>
          <a:srcRect l="70" r="70"/>
          <a:stretch>
            <a:fillRect/>
          </a:stretch>
        </p:blipFill>
        <p:spPr>
          <a:xfrm>
            <a:off x="9811385" y="5022215"/>
            <a:ext cx="1929130" cy="907415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2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TABLE_BEAUTIFY" val="smartTable{96d904a7-f540-4ad7-aaae-e25fecf7a4d1}"/>
  <p:tag name="TABLE_ENDDRAG_ORIGIN_RECT" val="959*426"/>
  <p:tag name="TABLE_ENDDRAG_RECT" val="0*68*959*426"/>
</p:tagLst>
</file>

<file path=ppt/tags/tag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TABLE_BEAUTIFY" val="smartTable{d8a02f81-33b2-4fd9-ac14-c4a1d84c0478}"/>
  <p:tag name="TABLE_ENDDRAG_ORIGIN_RECT" val="959*426"/>
  <p:tag name="TABLE_ENDDRAG_RECT" val="0*68*959*426"/>
</p:tagLst>
</file>

<file path=ppt/tags/tag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p="http://schemas.openxmlformats.org/presentationml/2006/main">
  <p:tag name="KSO_WM_UNIT_TABLE_BEAUTIFY" val="smartTable{5db0ed9d-6ba1-4a79-9c79-8d720b1f90a7}"/>
  <p:tag name="TABLE_ENDDRAG_ORIGIN_RECT" val="959*426"/>
  <p:tag name="TABLE_ENDDRAG_RECT" val="0*68*959*426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TABLE_BEAUTIFY" val="smartTable{96d904a7-f540-4ad7-aaae-e25fecf7a4d1}"/>
  <p:tag name="TABLE_ENDDRAG_ORIGIN_RECT" val="959*426"/>
  <p:tag name="TABLE_ENDDRAG_RECT" val="0*68*959*426"/>
</p:tagLst>
</file>

<file path=ppt/tags/tag2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TABLE_BEAUTIFY" val="smartTable{96d904a7-f540-4ad7-aaae-e25fecf7a4d1}"/>
  <p:tag name="TABLE_ENDDRAG_ORIGIN_RECT" val="959*426"/>
  <p:tag name="TABLE_ENDDRAG_RECT" val="0*68*959*426"/>
</p:tagLst>
</file>

<file path=ppt/tags/tag3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TABLE_BEAUTIFY" val="smartTable{b7ce47be-4cd9-4d56-bee1-6daf77a61753}"/>
  <p:tag name="TABLE_ENDDRAG_ORIGIN_RECT" val="959*426"/>
  <p:tag name="TABLE_ENDDRAG_RECT" val="0*68*959*426"/>
</p:tagLst>
</file>

<file path=ppt/tags/tag3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TABLE_BEAUTIFY" val="smartTable{f7128780-a091-4031-a47e-dec4e5d1e02c}"/>
  <p:tag name="TABLE_ENDDRAG_ORIGIN_RECT" val="959*426"/>
  <p:tag name="TABLE_ENDDRAG_RECT" val="0*68*959*426"/>
</p:tagLst>
</file>

<file path=ppt/tags/tag3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TABLE_BEAUTIFY" val="smartTable{5bb8cd7c-ccb1-418e-b4a9-0f44ba465a08}"/>
  <p:tag name="TABLE_ENDDRAG_ORIGIN_RECT" val="959*426"/>
  <p:tag name="TABLE_ENDDRAG_RECT" val="0*68*959*426"/>
</p:tagLst>
</file>

<file path=ppt/tags/tag4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TABLE_BEAUTIFY" val="smartTable{05b905ad-7249-4eae-8f98-194abc7e3fd9}"/>
  <p:tag name="TABLE_ENDDRAG_ORIGIN_RECT" val="959*426"/>
  <p:tag name="TABLE_ENDDRAG_RECT" val="0*68*959*426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TABLE_BEAUTIFY" val="smartTable{af647df5-7575-4fb4-815c-866f1bf831c8}"/>
  <p:tag name="TABLE_ENDDRAG_ORIGIN_RECT" val="959*426"/>
  <p:tag name="TABLE_ENDDRAG_RECT" val="0*68*959*426"/>
</p:tagLst>
</file>

<file path=ppt/tags/tag5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TABLE_BEAUTIFY" val="smartTable{f1992d10-248e-45f3-abcc-bcb57d03e6ba}"/>
  <p:tag name="TABLE_ENDDRAG_ORIGIN_RECT" val="959*426"/>
  <p:tag name="TABLE_ENDDRAG_RECT" val="0*68*959*426"/>
</p:tagLst>
</file>

<file path=ppt/tags/tag5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TABLE_BEAUTIFY" val="smartTable{ce3d1b7a-f274-4489-9c16-3538ca6bc90a}"/>
  <p:tag name="TABLE_ENDDRAG_ORIGIN_RECT" val="959*426"/>
  <p:tag name="TABLE_ENDDRAG_RECT" val="0*68*959*426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KSO_WPP_MARK_KEY" val="cba4ab1b-a73d-487c-876b-115bb05a3614"/>
  <p:tag name="COMMONDATA" val="eyJoZGlkIjoiMWY0YmI2NTk5YjBlNDQ5Yzc3YjRlMWEyYmJkY2I3ZGIifQ=="/>
  <p:tag name="commondata" val="eyJoZGlkIjoiNTBkNDFmODhlNDcyMmJmYjg0ODk2MzZmNzYzYjEyOTgifQ==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TABLE_BEAUTIFY" val="smartTable{96d904a7-f540-4ad7-aaae-e25fecf7a4d1}"/>
  <p:tag name="TABLE_ENDDRAG_ORIGIN_RECT" val="959*426"/>
  <p:tag name="TABLE_ENDDRAG_RECT" val="0*68*959*426"/>
</p:tagLst>
</file>

<file path=ppt/tags/tag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48472</Words>
  <Application>WPS 演示</Application>
  <PresentationFormat/>
  <Paragraphs>3689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Arial Narrow</vt:lpstr>
      <vt:lpstr>微软雅黑</vt:lpstr>
      <vt:lpstr>等线</vt:lpstr>
      <vt:lpstr>黑体</vt:lpstr>
      <vt:lpstr>Calibri</vt:lpstr>
      <vt:lpstr>Times New Roman</vt:lpstr>
      <vt:lpstr>Arial Unicode MS</vt:lpstr>
      <vt:lpstr>Wingdings 2</vt:lpstr>
      <vt:lpstr>Office 主题​​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hold住</cp:lastModifiedBy>
  <cp:revision>284</cp:revision>
  <dcterms:created xsi:type="dcterms:W3CDTF">2019-06-19T02:08:00Z</dcterms:created>
  <dcterms:modified xsi:type="dcterms:W3CDTF">2023-10-16T01:21:39Z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3BADD36B7FC846E9A3B9DE910421C7E4_13</vt:lpwstr>
  </property>
</Properties>
</file>