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97" r:id="rId3"/>
    <p:sldId id="323" r:id="rId4"/>
    <p:sldId id="325" r:id="rId5"/>
    <p:sldId id="326" r:id="rId6"/>
    <p:sldId id="327" r:id="rId7"/>
    <p:sldId id="329" r:id="rId8"/>
    <p:sldId id="331" r:id="rId9"/>
    <p:sldId id="333" r:id="rId10"/>
    <p:sldId id="335" r:id="rId11"/>
    <p:sldId id="338" r:id="rId12"/>
    <p:sldId id="339" r:id="rId13"/>
    <p:sldId id="341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778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546" y="-96"/>
      </p:cViewPr>
      <p:guideLst>
        <p:guide orient="horz" pos="2177"/>
        <p:guide pos="386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7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/>
            </a:lvl1pPr>
          </a:lstStyle>
          <a:p>
            <a:r>
              <a:rPr lang="en-US" altLang="zh-CN" noProof="1" smtClean="0"/>
              <a:t>Click to edit Master title style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noProof="1" smtClean="0"/>
              <a:t>Click to edit Master subtitle style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en-US" altLang="zh-CN" noProof="1" smtClean="0"/>
              <a:t>Click to edit Master title style</a:t>
            </a:r>
            <a:endParaRPr lang="zh-CN" altLang="en-US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/>
            </a:lvl1pPr>
          </a:lstStyle>
          <a:p>
            <a:r>
              <a:rPr lang="en-US" altLang="zh-CN" noProof="1" smtClean="0"/>
              <a:t>Click to edit Master title style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1" smtClean="0"/>
              <a:t>Click to edit Master text styles</a:t>
            </a:r>
            <a:endParaRPr lang="en-US" altLang="zh-CN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noProof="1" smtClean="0"/>
              <a:t>Click to edit Master text styles</a:t>
            </a:r>
            <a:endParaRPr lang="en-US" altLang="zh-CN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noProof="1" smtClean="0"/>
              <a:t>Click to edit Master text styles</a:t>
            </a:r>
            <a:endParaRPr lang="en-US" altLang="zh-CN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wrap="square" lIns="90000" tIns="46800" rIns="90000" bIns="46800" numCol="1" rtlCol="0" anchor="t" anchorCtr="0" compatLnSpc="1">
            <a:normAutofit/>
          </a:bodyPr>
          <a:lstStyle>
            <a:lvl1pPr>
              <a:buNone/>
              <a:defRPr sz="1600"/>
            </a:lvl1pPr>
          </a:lstStyle>
          <a:p>
            <a:pPr marL="228600" marR="0" lvl="0" indent="-2286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150" normalizeH="0" baseline="0" noProof="1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en-US" altLang="zh-CN" noProof="1" smtClean="0"/>
              <a:t>Click to edit Master title style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5.xml"/><Relationship Id="rId15" Type="http://schemas.openxmlformats.org/officeDocument/2006/relationships/tags" Target="../tags/tag4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08013" y="608013"/>
            <a:ext cx="1096962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000" baseline="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000" baseline="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+mn-lt"/>
          <a:ea typeface="+mn-ea"/>
          <a:cs typeface="+mn-cs"/>
        </a:defRPr>
      </a:lvl1pPr>
      <a:lvl2pPr marL="685800" indent="-228600" algn="l" defTabSz="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kern="1200" spc="150">
          <a:solidFill>
            <a:srgbClr val="595959"/>
          </a:solidFill>
          <a:latin typeface="+mn-lt"/>
          <a:ea typeface="+mn-ea"/>
          <a:cs typeface="+mn-cs"/>
        </a:defRPr>
      </a:lvl2pPr>
      <a:lvl3pPr marL="1143000" indent="-228600" algn="l" defTabSz="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kern="1200" spc="150">
          <a:solidFill>
            <a:srgbClr val="595959"/>
          </a:solidFill>
          <a:latin typeface="+mn-lt"/>
          <a:ea typeface="+mn-ea"/>
          <a:cs typeface="+mn-cs"/>
        </a:defRPr>
      </a:lvl3pPr>
      <a:lvl4pPr marL="1600200" indent="-228600" algn="l" defTabSz="0" rtl="0" fontAlgn="base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tabLst>
          <a:tab pos="1609725" algn="l"/>
          <a:tab pos="1609725" algn="l"/>
          <a:tab pos="1609725" algn="l"/>
          <a:tab pos="1609725" algn="l"/>
        </a:tabLst>
        <a:defRPr sz="1400" kern="1200" spc="150">
          <a:solidFill>
            <a:srgbClr val="595959"/>
          </a:solidFill>
          <a:latin typeface="+mn-lt"/>
          <a:ea typeface="+mn-ea"/>
          <a:cs typeface="+mn-cs"/>
        </a:defRPr>
      </a:lvl4pPr>
      <a:lvl5pPr marL="2057400" indent="-228600" algn="l" defTabSz="0" rtl="0" fontAlgn="base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tabLst>
          <a:tab pos="1609725" algn="l"/>
          <a:tab pos="1609725" algn="l"/>
          <a:tab pos="1609725" algn="l"/>
          <a:tab pos="1609725" algn="l"/>
        </a:tabLst>
        <a:defRPr sz="1400" kern="1200" spc="150">
          <a:solidFill>
            <a:srgbClr val="59595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9.xml"/><Relationship Id="rId23" Type="http://schemas.openxmlformats.org/officeDocument/2006/relationships/image" Target="../media/image20.jpeg"/><Relationship Id="rId22" Type="http://schemas.openxmlformats.org/officeDocument/2006/relationships/image" Target="../media/image19.jpeg"/><Relationship Id="rId21" Type="http://schemas.openxmlformats.org/officeDocument/2006/relationships/image" Target="../media/image18.jpeg"/><Relationship Id="rId20" Type="http://schemas.openxmlformats.org/officeDocument/2006/relationships/image" Target="../media/image17.png"/><Relationship Id="rId2" Type="http://schemas.openxmlformats.org/officeDocument/2006/relationships/tags" Target="../tags/tag6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45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46.xml"/><Relationship Id="rId23" Type="http://schemas.openxmlformats.org/officeDocument/2006/relationships/image" Target="../media/image56.jpeg"/><Relationship Id="rId22" Type="http://schemas.openxmlformats.org/officeDocument/2006/relationships/image" Target="../media/image55.jpeg"/><Relationship Id="rId21" Type="http://schemas.openxmlformats.org/officeDocument/2006/relationships/image" Target="../media/image54.jpeg"/><Relationship Id="rId20" Type="http://schemas.openxmlformats.org/officeDocument/2006/relationships/image" Target="../media/image53.jpeg"/><Relationship Id="rId2" Type="http://schemas.openxmlformats.org/officeDocument/2006/relationships/tags" Target="../tags/tag44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43.xml"/></Relationships>
</file>

<file path=ppt/slides/_rels/slide11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49.xml"/><Relationship Id="rId3" Type="http://schemas.openxmlformats.org/officeDocument/2006/relationships/image" Target="../media/image1.jpeg"/><Relationship Id="rId27" Type="http://schemas.openxmlformats.org/officeDocument/2006/relationships/slideLayout" Target="../slideLayouts/slideLayout1.xml"/><Relationship Id="rId26" Type="http://schemas.openxmlformats.org/officeDocument/2006/relationships/tags" Target="../tags/tag52.xml"/><Relationship Id="rId25" Type="http://schemas.openxmlformats.org/officeDocument/2006/relationships/image" Target="../media/image60.jpeg"/><Relationship Id="rId24" Type="http://schemas.openxmlformats.org/officeDocument/2006/relationships/tags" Target="../tags/tag51.xml"/><Relationship Id="rId23" Type="http://schemas.openxmlformats.org/officeDocument/2006/relationships/image" Target="../media/image59.jpeg"/><Relationship Id="rId22" Type="http://schemas.openxmlformats.org/officeDocument/2006/relationships/tags" Target="../tags/tag50.xml"/><Relationship Id="rId21" Type="http://schemas.openxmlformats.org/officeDocument/2006/relationships/image" Target="../media/image58.png"/><Relationship Id="rId20" Type="http://schemas.openxmlformats.org/officeDocument/2006/relationships/image" Target="../media/image57.png"/><Relationship Id="rId2" Type="http://schemas.openxmlformats.org/officeDocument/2006/relationships/tags" Target="../tags/tag48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47.xml"/></Relationships>
</file>

<file path=ppt/slides/_rels/slide12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55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56.xml"/><Relationship Id="rId23" Type="http://schemas.openxmlformats.org/officeDocument/2006/relationships/image" Target="../media/image64.jpeg"/><Relationship Id="rId22" Type="http://schemas.openxmlformats.org/officeDocument/2006/relationships/image" Target="../media/image63.jpeg"/><Relationship Id="rId21" Type="http://schemas.openxmlformats.org/officeDocument/2006/relationships/image" Target="../media/image62.jpeg"/><Relationship Id="rId20" Type="http://schemas.openxmlformats.org/officeDocument/2006/relationships/image" Target="../media/image61.jpeg"/><Relationship Id="rId2" Type="http://schemas.openxmlformats.org/officeDocument/2006/relationships/tags" Target="../tags/tag54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53.xml"/></Relationships>
</file>

<file path=ppt/slides/_rels/slide2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3.jpeg"/><Relationship Id="rId6" Type="http://schemas.openxmlformats.org/officeDocument/2006/relationships/image" Target="../media/image4.jpeg"/><Relationship Id="rId5" Type="http://schemas.openxmlformats.org/officeDocument/2006/relationships/image" Target="../media/image2.jpeg"/><Relationship Id="rId4" Type="http://schemas.openxmlformats.org/officeDocument/2006/relationships/tags" Target="../tags/tag12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13.xml"/><Relationship Id="rId23" Type="http://schemas.openxmlformats.org/officeDocument/2006/relationships/image" Target="../media/image23.jpeg"/><Relationship Id="rId22" Type="http://schemas.openxmlformats.org/officeDocument/2006/relationships/image" Target="../media/image22.jpeg"/><Relationship Id="rId21" Type="http://schemas.openxmlformats.org/officeDocument/2006/relationships/image" Target="../media/image21.jpeg"/><Relationship Id="rId20" Type="http://schemas.openxmlformats.org/officeDocument/2006/relationships/image" Target="../media/image20.jpeg"/><Relationship Id="rId2" Type="http://schemas.openxmlformats.org/officeDocument/2006/relationships/tags" Target="../tags/tag11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3.jpeg"/><Relationship Id="rId6" Type="http://schemas.openxmlformats.org/officeDocument/2006/relationships/image" Target="../media/image4.jpeg"/><Relationship Id="rId5" Type="http://schemas.openxmlformats.org/officeDocument/2006/relationships/image" Target="../media/image2.jpeg"/><Relationship Id="rId4" Type="http://schemas.openxmlformats.org/officeDocument/2006/relationships/tags" Target="../tags/tag16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17.xml"/><Relationship Id="rId23" Type="http://schemas.openxmlformats.org/officeDocument/2006/relationships/image" Target="../media/image26.jpeg"/><Relationship Id="rId22" Type="http://schemas.openxmlformats.org/officeDocument/2006/relationships/image" Target="../media/image25.jpeg"/><Relationship Id="rId21" Type="http://schemas.openxmlformats.org/officeDocument/2006/relationships/image" Target="../media/image24.jpeg"/><Relationship Id="rId20" Type="http://schemas.openxmlformats.org/officeDocument/2006/relationships/image" Target="../media/image20.jpeg"/><Relationship Id="rId2" Type="http://schemas.openxmlformats.org/officeDocument/2006/relationships/tags" Target="../tags/tag15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20.xml"/><Relationship Id="rId3" Type="http://schemas.openxmlformats.org/officeDocument/2006/relationships/image" Target="../media/image1.jpeg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22.xml"/><Relationship Id="rId24" Type="http://schemas.openxmlformats.org/officeDocument/2006/relationships/image" Target="../media/image33.png"/><Relationship Id="rId23" Type="http://schemas.openxmlformats.org/officeDocument/2006/relationships/tags" Target="../tags/tag21.xml"/><Relationship Id="rId22" Type="http://schemas.openxmlformats.org/officeDocument/2006/relationships/image" Target="../media/image32.jpeg"/><Relationship Id="rId21" Type="http://schemas.openxmlformats.org/officeDocument/2006/relationships/image" Target="../media/image31.jpeg"/><Relationship Id="rId20" Type="http://schemas.openxmlformats.org/officeDocument/2006/relationships/image" Target="../media/image30.jpeg"/><Relationship Id="rId2" Type="http://schemas.openxmlformats.org/officeDocument/2006/relationships/tags" Target="../tags/tag19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29.wdp"/><Relationship Id="rId14" Type="http://schemas.openxmlformats.org/officeDocument/2006/relationships/image" Target="../media/image28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27.jpeg"/><Relationship Id="rId1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25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26.xml"/><Relationship Id="rId23" Type="http://schemas.openxmlformats.org/officeDocument/2006/relationships/image" Target="../media/image36.png"/><Relationship Id="rId22" Type="http://schemas.openxmlformats.org/officeDocument/2006/relationships/image" Target="../media/image35.png"/><Relationship Id="rId21" Type="http://schemas.openxmlformats.org/officeDocument/2006/relationships/image" Target="../media/image34.png"/><Relationship Id="rId20" Type="http://schemas.openxmlformats.org/officeDocument/2006/relationships/image" Target="../media/image20.jpeg"/><Relationship Id="rId2" Type="http://schemas.openxmlformats.org/officeDocument/2006/relationships/tags" Target="../tags/tag24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29.wdp"/><Relationship Id="rId14" Type="http://schemas.openxmlformats.org/officeDocument/2006/relationships/image" Target="../media/image28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27.jpeg"/><Relationship Id="rId1" Type="http://schemas.openxmlformats.org/officeDocument/2006/relationships/tags" Target="../tags/tag23.xml"/></Relationships>
</file>

<file path=ppt/slides/_rels/slide6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29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30.xml"/><Relationship Id="rId23" Type="http://schemas.openxmlformats.org/officeDocument/2006/relationships/image" Target="../media/image40.jpeg"/><Relationship Id="rId22" Type="http://schemas.openxmlformats.org/officeDocument/2006/relationships/image" Target="../media/image39.jpeg"/><Relationship Id="rId21" Type="http://schemas.openxmlformats.org/officeDocument/2006/relationships/image" Target="../media/image38.jpeg"/><Relationship Id="rId20" Type="http://schemas.openxmlformats.org/officeDocument/2006/relationships/image" Target="../media/image37.jpeg"/><Relationship Id="rId2" Type="http://schemas.openxmlformats.org/officeDocument/2006/relationships/tags" Target="../tags/tag28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33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34.xml"/><Relationship Id="rId23" Type="http://schemas.openxmlformats.org/officeDocument/2006/relationships/image" Target="../media/image44.png"/><Relationship Id="rId22" Type="http://schemas.openxmlformats.org/officeDocument/2006/relationships/image" Target="../media/image43.png"/><Relationship Id="rId21" Type="http://schemas.openxmlformats.org/officeDocument/2006/relationships/image" Target="../media/image42.png"/><Relationship Id="rId20" Type="http://schemas.openxmlformats.org/officeDocument/2006/relationships/image" Target="../media/image41.png"/><Relationship Id="rId2" Type="http://schemas.openxmlformats.org/officeDocument/2006/relationships/tags" Target="../tags/tag32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31.xml"/></Relationships>
</file>

<file path=ppt/slides/_rels/slide8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37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38.xml"/><Relationship Id="rId23" Type="http://schemas.openxmlformats.org/officeDocument/2006/relationships/image" Target="../media/image48.jpeg"/><Relationship Id="rId22" Type="http://schemas.openxmlformats.org/officeDocument/2006/relationships/image" Target="../media/image47.jpeg"/><Relationship Id="rId21" Type="http://schemas.openxmlformats.org/officeDocument/2006/relationships/image" Target="../media/image46.jpeg"/><Relationship Id="rId20" Type="http://schemas.openxmlformats.org/officeDocument/2006/relationships/image" Target="../media/image45.jpeg"/><Relationship Id="rId2" Type="http://schemas.openxmlformats.org/officeDocument/2006/relationships/tags" Target="../tags/tag36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41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42.xml"/><Relationship Id="rId23" Type="http://schemas.openxmlformats.org/officeDocument/2006/relationships/image" Target="../media/image52.png"/><Relationship Id="rId22" Type="http://schemas.openxmlformats.org/officeDocument/2006/relationships/image" Target="../media/image51.png"/><Relationship Id="rId21" Type="http://schemas.openxmlformats.org/officeDocument/2006/relationships/image" Target="../media/image50.png"/><Relationship Id="rId20" Type="http://schemas.openxmlformats.org/officeDocument/2006/relationships/image" Target="../media/image49.png"/><Relationship Id="rId2" Type="http://schemas.openxmlformats.org/officeDocument/2006/relationships/tags" Target="../tags/tag40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104140" y="882650"/>
          <a:ext cx="12191365" cy="54495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SCMK-JJ</a:t>
                      </a:r>
                      <a:r>
                        <a:rPr lang="en-US" altLang="zh-CN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ZY</a:t>
                      </a:r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-</a:t>
                      </a:r>
                      <a:r>
                        <a:rPr lang="en-US" altLang="zh-CN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BZZYK-</a:t>
                      </a:r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0</a:t>
                      </a:r>
                      <a:r>
                        <a:rPr lang="en-US" altLang="zh-CN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综掘机司机标准作业卡</a:t>
                      </a:r>
                      <a:endParaRPr lang="zh-CN" altLang="en-US" sz="11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algn="ctr"/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掘进机司</a:t>
                      </a: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机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掘进专业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掘进机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EBZ260</a:t>
                      </a:r>
                      <a:r>
                        <a:rPr lang="en-US" altLang="zh-CN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/240/200</a:t>
                      </a:r>
                      <a:endParaRPr lang="en-US" altLang="zh-CN" sz="9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掘进机司机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4328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zh-CN" altLang="en-US" sz="9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1.备齐工作使用的各类工具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掘进机设备运行情况。</a:t>
                      </a:r>
                      <a:endParaRPr lang="zh-CN" alt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接班询问上一班次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设备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运行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顶板、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掘进机设备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</a:t>
                      </a:r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73533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设备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1">
                        <a:latin typeface="宋体" panose="02010600030101010101" pitchFamily="2" charset="-122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敲帮问顶，顶板支护可靠，风量及瓦斯浓度符合要求。</a:t>
                      </a:r>
                      <a:endParaRPr lang="zh-CN" alt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、机械、电气、液压系统、安全保护装置正常可靠，零部件完整、齐全、紧固。截齿、开关、信号、喷雾、防尘设施正常可靠。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algn="l"/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接班后检查现场作业环境及顶板状况；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检查</a:t>
                      </a:r>
                      <a:r>
                        <a:rPr lang="zh-CN" altLang="en-US" sz="9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掘进机机身有无杂物，机身管路是否整齐、固定牢固、截割头截齿是否齐全，转动灵活。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/>
                      <a:r>
                        <a:rPr lang="en-US" altLang="zh-CN" sz="9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2.</a:t>
                      </a:r>
                      <a:r>
                        <a:rPr lang="zh-CN" altLang="en-US" sz="9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掘进机一运是否转动灵活、无卡阻；二运托辊是否齐全，皮带有无线绳；卸载处有无铁丝、</a:t>
                      </a:r>
                      <a:r>
                        <a:rPr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详细检查采煤机各部位、各系统是否正常，如有问题必须处理后方可开机生产</a:t>
                      </a:r>
                      <a:r>
                        <a:rPr 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sz="9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algn="l"/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3.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严格执行采煤机操作规程和有关规定。</a:t>
                      </a:r>
                      <a:endParaRPr lang="zh-CN" altLang="en-US" sz="9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0810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启动运行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1">
                        <a:latin typeface="宋体" panose="02010600030101010101" pitchFamily="2" charset="-122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algn="l"/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、掘进机运行范围无人及障碍物，开机前必须发出报警信号，依次启动油泵、二运、一运、截割头及除尘系统，按巷道方向及轮廓线平稳截割。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履带无变形，行走减速机正常，一运、二运运输系统正常。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algn="l"/>
                      <a:r>
                        <a:rPr lang="en-US" altLang="zh-CN" sz="900" b="1" dirty="0">
                          <a:sym typeface="+mn-ea"/>
                        </a:rPr>
                        <a:t>1.</a:t>
                      </a:r>
                      <a:r>
                        <a:rPr lang="zh-CN" altLang="en-US" sz="900" b="1" dirty="0">
                          <a:sym typeface="+mn-ea"/>
                        </a:rPr>
                        <a:t>司机在开车前必须检查确认周围确实安全。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altLang="zh-CN" sz="900" b="1" dirty="0">
                          <a:sym typeface="+mn-ea"/>
                        </a:rPr>
                        <a:t>2.</a:t>
                      </a:r>
                      <a:r>
                        <a:rPr lang="zh-CN" altLang="en-US" sz="900" b="1" dirty="0">
                          <a:sym typeface="+mn-ea"/>
                        </a:rPr>
                        <a:t>必须检查确认顶板的支护可靠。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altLang="zh-CN" sz="900" b="1" dirty="0">
                          <a:sym typeface="+mn-ea"/>
                        </a:rPr>
                        <a:t>3.</a:t>
                      </a:r>
                      <a:r>
                        <a:rPr lang="zh-CN" altLang="en-US" sz="900" b="1" dirty="0">
                          <a:sym typeface="+mn-ea"/>
                        </a:rPr>
                        <a:t>发现异常时应停机检查，处理好后再开机。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altLang="zh-CN" sz="900" b="1" dirty="0">
                          <a:sym typeface="+mn-ea"/>
                        </a:rPr>
                        <a:t>4.</a:t>
                      </a:r>
                      <a:r>
                        <a:rPr lang="zh-CN" altLang="en-US" sz="900" b="1" dirty="0">
                          <a:sym typeface="+mn-ea"/>
                        </a:rPr>
                        <a:t>不要超负荷操作。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altLang="zh-CN" sz="900" b="1" dirty="0">
                          <a:sym typeface="+mn-ea"/>
                        </a:rPr>
                        <a:t>5.</a:t>
                      </a:r>
                      <a:r>
                        <a:rPr lang="zh-CN" altLang="en-US" sz="900" b="1" dirty="0">
                          <a:sym typeface="+mn-ea"/>
                        </a:rPr>
                        <a:t>操作液压手柄时要缓慢。要经过中间位置。例如机器行走由前进改为后退时，要经过中间的停止位置，再改为后退。操作其它手柄也一样。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altLang="zh-CN" sz="900" b="1" dirty="0">
                          <a:sym typeface="+mn-ea"/>
                        </a:rPr>
                        <a:t>6.</a:t>
                      </a:r>
                      <a:r>
                        <a:rPr lang="zh-CN" altLang="en-US" sz="900" b="1" dirty="0">
                          <a:sym typeface="+mn-ea"/>
                        </a:rPr>
                        <a:t>要充分注意不要使掘进机压断或拖拽电源线。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altLang="zh-CN" sz="900" b="1" dirty="0">
                          <a:sym typeface="+mn-ea"/>
                        </a:rPr>
                        <a:t>7.</a:t>
                      </a:r>
                      <a:r>
                        <a:rPr lang="zh-CN" altLang="en-US" sz="900" b="1" dirty="0">
                          <a:sym typeface="+mn-ea"/>
                        </a:rPr>
                        <a:t>确认所有设施都安全后再启动截割头。</a:t>
                      </a:r>
                      <a:endParaRPr sz="9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04648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停机交班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1">
                        <a:latin typeface="宋体" panose="02010600030101010101" pitchFamily="2" charset="-122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algn="l"/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截割头落地，依次停止运输系统、截割头、油泵，综掘机停电闭锁，截割头盖防护罩。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algn="l"/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、顶板、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掘进机相关设备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</a:t>
                      </a:r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 dirty="0">
                          <a:solidFill>
                            <a:schemeClr val="tx1"/>
                          </a:solidFill>
                          <a:sym typeface="+mn-ea"/>
                        </a:rPr>
                        <a:t>停机时一运、二运及铲板上无煤矸、淤泥积水。时机身停电闭锁，截割头落地并盖防护罩。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799522" y="33629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732847" y="226250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75113" y="2245043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31653" y="226218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4056697" y="33629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72293" y="3378518"/>
            <a:ext cx="118745" cy="118745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909377" y="577215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31653" y="5747703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65918" y="5767388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705542" y="454660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47147" y="455104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94163" y="4546283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4663" y="452882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solidFill>
                  <a:schemeClr val="bg1"/>
                </a:solidFill>
              </a:rPr>
              <a:t>交接班</a:t>
            </a:r>
            <a:endParaRPr lang="zh-CN" altLang="en-US" sz="1400">
              <a:solidFill>
                <a:schemeClr val="bg1"/>
              </a:solidFill>
            </a:endParaRPr>
          </a:p>
          <a:p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17550" y="4234815"/>
            <a:ext cx="72517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solidFill>
                  <a:schemeClr val="bg1"/>
                </a:solidFill>
                <a:sym typeface="+mn-ea"/>
              </a:rPr>
              <a:t>启动</a:t>
            </a:r>
            <a:endParaRPr lang="zh-CN" altLang="en-US" sz="1400">
              <a:solidFill>
                <a:schemeClr val="bg1"/>
              </a:solidFill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sym typeface="+mn-ea"/>
              </a:rPr>
              <a:t>运行</a:t>
            </a:r>
            <a:endParaRPr lang="zh-CN" altLang="en-US" sz="1400">
              <a:solidFill>
                <a:schemeClr val="bg1"/>
              </a:solidFill>
            </a:endParaRPr>
          </a:p>
          <a:p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solidFill>
                  <a:schemeClr val="bg1"/>
                </a:solidFill>
                <a:sym typeface="+mn-ea"/>
              </a:rPr>
              <a:t>停机</a:t>
            </a:r>
            <a:endParaRPr lang="zh-CN" altLang="en-US" sz="1400">
              <a:solidFill>
                <a:schemeClr val="tx1"/>
              </a:solidFill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sym typeface="+mn-ea"/>
              </a:rPr>
              <a:t>交班</a:t>
            </a:r>
            <a:endParaRPr lang="zh-CN" altLang="en-US" sz="1400">
              <a:solidFill>
                <a:schemeClr val="tx1"/>
              </a:solidFill>
            </a:endParaRPr>
          </a:p>
          <a:p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50398" y="4526598"/>
            <a:ext cx="137795" cy="153035"/>
          </a:xfrm>
          <a:prstGeom prst="rect">
            <a:avLst/>
          </a:prstGeom>
          <a:noFill/>
        </p:spPr>
      </p:pic>
      <p:pic>
        <p:nvPicPr>
          <p:cNvPr id="7" name="图片 6"/>
          <p:cNvPicPr/>
          <p:nvPr/>
        </p:nvPicPr>
        <p:blipFill>
          <a:blip r:embed="rId6"/>
          <a:stretch>
            <a:fillRect/>
          </a:stretch>
        </p:blipFill>
        <p:spPr>
          <a:xfrm>
            <a:off x="3732847" y="577215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" name="图片 137" descr="untitled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9542145" y="2987675"/>
            <a:ext cx="2318385" cy="901065"/>
          </a:xfrm>
          <a:prstGeom prst="rect">
            <a:avLst/>
          </a:prstGeom>
        </p:spPr>
      </p:pic>
      <p:pic>
        <p:nvPicPr>
          <p:cNvPr id="139" name="图片 138" descr="3bb6fb3c350049899b4926ea838ad395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9542145" y="3889375"/>
            <a:ext cx="2325370" cy="1033780"/>
          </a:xfrm>
          <a:prstGeom prst="rect">
            <a:avLst/>
          </a:prstGeom>
        </p:spPr>
      </p:pic>
      <p:pic>
        <p:nvPicPr>
          <p:cNvPr id="140" name="图片 139" descr="2ileakrv7e.jp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9542145" y="4923155"/>
            <a:ext cx="2324100" cy="963295"/>
          </a:xfrm>
          <a:prstGeom prst="rect">
            <a:avLst/>
          </a:prstGeom>
        </p:spPr>
      </p:pic>
      <p:pic>
        <p:nvPicPr>
          <p:cNvPr id="11" name="图片 10" descr="201645941391462412499375_9527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542145" y="2038985"/>
            <a:ext cx="2319020" cy="963930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235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SCMK-JJZY-BZZYK-10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爆破工标准作业卡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爆破工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掘进专业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爆破工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1.备齐工作使用的各类工具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2.全面检查工作面的顶底板，采高，煤壁的变化。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16395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1.检查通风、瓦斯、煤尘、顶板、支架、拒爆、残爆等情况。</a:t>
                      </a:r>
                      <a:r>
                        <a:rPr lang="en-US" sz="900" b="1"/>
                        <a:t>2</a:t>
                      </a:r>
                      <a:r>
                        <a:rPr sz="900" b="1"/>
                        <a:t>.清理支架浮煤，和矸石</a:t>
                      </a:r>
                      <a:r>
                        <a:rPr lang="en-US" sz="900" b="1"/>
                        <a:t>3</a:t>
                      </a:r>
                      <a:r>
                        <a:rPr sz="900" b="1"/>
                        <a:t>.清理好管线和用具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1.负责爆破作业过程中正规操作，杜绝各类放炮事故。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2.负责爆破材料领取、保存、使用、退回管理，及放炮设施的日常维护。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3.负责本岗位范围工区域内风险管控、安全隐患排查、处理和汇报。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4.严格遵守安全生产规章制度和操作规程，服从管理；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5.开始工作以前，对作业地点进行全面检查，发现隐患立即处理，确保安全。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674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1.认真开展岗前、岗中、交接班安全隐患排查2.确保本岗位作业区域内相关机械设备、用电、环境等保持安全状况。3.生产现场缺乏安全设施、防尘措施等，不得进行施工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1.施工地点发生险情，不适宜进行操作时，要及时撤离危险工区域，保证安全。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2.生产现场缺乏安全设施、防尘措施等，不得进行施工。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3.爆破前：严格按照爆破管理制度，执行“一炮三检”、“三人联锁”制度。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4.生产现场缺乏安全设施、防尘措施等，不得进行施工。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8524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班情况、运行情况。2.交待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班发生事故的情况和原因。3.填好交接班记录，并向领导汇报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49662" y="546481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46843" y="544480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4973" y="546449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421894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422846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22814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20116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73a84c99bc5c2389baedf19939410da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811385" y="1738630"/>
            <a:ext cx="1866900" cy="9226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图片 5" descr="1e7b691c4c8fa84bc65c2be150b3d5a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811385" y="2867660"/>
            <a:ext cx="1880235" cy="8991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图片 6" descr="4e0590aa0d8ceba4cdda0b13c3206aa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811385" y="3918585"/>
            <a:ext cx="1929130" cy="97726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图片 8" descr="6ad03f3630115a4420c49b80b72e9ec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811385" y="5022215"/>
            <a:ext cx="1929130" cy="907415"/>
          </a:xfrm>
          <a:prstGeom prst="rect">
            <a:avLst/>
          </a:prstGeom>
          <a:effectLst>
            <a:softEdge rad="63500"/>
          </a:effectLst>
        </p:spPr>
      </p:pic>
    </p:spTree>
    <p:custDataLst>
      <p:tags r:id="rId2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362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SCMK-CMZY-BZZYK-11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单轨吊司机</a:t>
                      </a: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标准作业卡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单轨吊司机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掘进专业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单轨吊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单轨吊跟车工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1）交班前的准备与自查；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2）交班人向接班人汇报；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3）接班人现场；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4）问题处理。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接班询问上一班次运行线路的轨道、顶板、泄漏通讯手机完好情况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4706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运人设备、泄漏通讯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1）检查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现场作业环境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及顶板状况；2）</a:t>
                      </a:r>
                      <a:r>
                        <a:rPr lang="zh-CN" altLang="en-US" sz="900" b="1">
                          <a:sym typeface="+mn-ea"/>
                        </a:rPr>
                        <a:t>接班后检查机车的各部件、连接装置、手动落闸机构等；检查试验泄漏通讯；检查乘车秩序；检查乘员不准携带超长、超宽的工具；人员集中乘座人车时，不准将有爆炸性、易燃性、腐蚀性物品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接班后检查现场作业环境及顶板状况；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</a:t>
                      </a:r>
                      <a:r>
                        <a:rPr lang="zh-CN" altLang="en-US" sz="900" b="1">
                          <a:sym typeface="+mn-ea"/>
                        </a:rPr>
                        <a:t>检查机车的各部件、连接装置、手动落闸机构等；检查试验泄漏通讯；检查乘车秩序；检查乘员不准携带超长、超宽的工具；不准吊运有爆炸性、易燃性、腐蚀性物品；</a:t>
                      </a:r>
                      <a:r>
                        <a:rPr lang="en-US" altLang="zh-CN" sz="900" b="1">
                          <a:sym typeface="+mn-ea"/>
                        </a:rPr>
                        <a:t>3.</a:t>
                      </a:r>
                      <a:r>
                        <a:rPr lang="zh-CN" altLang="en-US" sz="900" b="1">
                          <a:sym typeface="+mn-ea"/>
                        </a:rPr>
                        <a:t>每班挂车运行前进行手动落闸试验，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运送人员前必须先放一次空车，确认巷道和轨道确无掉道危险和其它隐患时，方可正式运行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4.</a:t>
                      </a:r>
                      <a:r>
                        <a:rPr lang="zh-CN" altLang="en-US" sz="900" b="1">
                          <a:sym typeface="+mn-ea"/>
                        </a:rPr>
                        <a:t>提升时</a:t>
                      </a:r>
                      <a:r>
                        <a:rPr lang="zh-CN" altLang="en-US" sz="900" b="1">
                          <a:sym typeface="+mn-ea"/>
                        </a:rPr>
                        <a:t>按规定</a:t>
                      </a:r>
                      <a:r>
                        <a:rPr lang="zh-CN" altLang="en-US" sz="900" b="1">
                          <a:sym typeface="+mn-ea"/>
                        </a:rPr>
                        <a:t>信号发送信号。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442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）下行时人行车跟车工应在下侧驾驶室处动态观察前方轨道、顶板情况；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900" b="1">
                          <a:sym typeface="+mn-ea"/>
                        </a:rPr>
                        <a:t>遇有</a:t>
                      </a:r>
                      <a:r>
                        <a:rPr lang="zh-CN" altLang="en-US" sz="900" b="1">
                          <a:sym typeface="+mn-ea"/>
                        </a:rPr>
                        <a:t>特殊</a:t>
                      </a:r>
                      <a:r>
                        <a:rPr lang="en-US" altLang="zh-CN" sz="900" b="1">
                          <a:sym typeface="+mn-ea"/>
                        </a:rPr>
                        <a:t>情况时。必须果断的扳动制动手柄停车</a:t>
                      </a:r>
                      <a:r>
                        <a:rPr lang="zh-CN" altLang="en-US" sz="900" b="1"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1.</a:t>
                      </a:r>
                      <a:r>
                        <a:rPr lang="zh-CN" altLang="en-US" sz="900" b="1">
                          <a:sym typeface="+mn-ea"/>
                        </a:rPr>
                        <a:t>运行中观察运行线路的轨道、顶板情况。</a:t>
                      </a:r>
                      <a:r>
                        <a:rPr lang="en-US" altLang="zh-CN" sz="900" b="1">
                          <a:sym typeface="+mn-ea"/>
                        </a:rPr>
                        <a:t>2.</a:t>
                      </a:r>
                      <a:r>
                        <a:rPr lang="zh-CN" altLang="en-US" sz="900" b="1">
                          <a:sym typeface="+mn-ea"/>
                        </a:rPr>
                        <a:t>机车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运行中发现特殊声响、剧烈震动或车轮运转不正常等情况，要立即发信号停车，进行检查处理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3.机车下行时，跟车工要随时注意各偏口及坡底停车地点，做到停车及时，位置准确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</a:t>
                      </a:r>
                      <a:r>
                        <a:rPr lang="en-US" altLang="zh-CN" sz="900" b="1">
                          <a:sym typeface="+mn-ea"/>
                        </a:rPr>
                        <a:t>.遇有下列情况之一时。必须果断的扳动制动手柄停车</a:t>
                      </a:r>
                      <a:r>
                        <a:rPr lang="zh-CN" altLang="en-US" sz="900" b="1">
                          <a:sym typeface="+mn-ea"/>
                        </a:rPr>
                        <a:t>：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（1）线路或巷道遇有阻碍车辆通过的障碍物，或有其它危险情况时，已发出停车信号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单轨吊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没有停车或来不及通知司机时；（2）机车下行速度超过正常速度。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7853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1）交待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班人行车完好情况、运行情况。2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班次运行线路的轨道、顶板、泄漏通讯手机完好情况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pic>
        <p:nvPicPr>
          <p:cNvPr id="58" name="图片 57"/>
          <p:cNvPicPr/>
          <p:nvPr/>
        </p:nvPicPr>
        <p:blipFill>
          <a:blip r:embed="rId20"/>
          <a:stretch>
            <a:fillRect/>
          </a:stretch>
        </p:blipFill>
        <p:spPr>
          <a:xfrm>
            <a:off x="9707245" y="1924050"/>
            <a:ext cx="1990090" cy="8255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9" name="图片 58"/>
          <p:cNvPicPr/>
          <p:nvPr/>
        </p:nvPicPr>
        <p:blipFill>
          <a:blip r:embed="rId21"/>
          <a:stretch>
            <a:fillRect/>
          </a:stretch>
        </p:blipFill>
        <p:spPr>
          <a:xfrm>
            <a:off x="9719310" y="2903220"/>
            <a:ext cx="1978660" cy="83693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441325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442277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42245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39547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688" name="图片 688" descr="375576b9c602530fa22c3e6b1921722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9731375" y="3889375"/>
            <a:ext cx="1965960" cy="96901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89" name="图片 689" descr="386c2050aa04187340bb9dab446c40d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9707245" y="5090795"/>
            <a:ext cx="1990725" cy="920115"/>
          </a:xfrm>
          <a:prstGeom prst="rect">
            <a:avLst/>
          </a:prstGeom>
          <a:effectLst>
            <a:softEdge rad="63500"/>
          </a:effectLst>
        </p:spPr>
      </p:pic>
    </p:spTree>
    <p:custDataLst>
      <p:tags r:id="rId26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235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SCMK-CMZY-BZZYK-12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防尘工标准作业卡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防尘工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掘进专业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防尘工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1.备齐工作使用的各类工具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2.全面检查工作面的顶底板，采高，煤壁的变化。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16395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1.负责检查现场作业环境，巷道支护良好，通风良好，作业现场无杂物、无淤泥、无积水，工具准备齐全。检查防尘管路、水源充足、压力合格、水质符合要求。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1.防尘供水管路的安装要及时到位，管材规格、质量符合要求，发现损坏及时维修，杜绝漏水、跑水，水压、水量符合需要。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2</a:t>
                      </a:r>
                      <a:r>
                        <a:rPr sz="900" b="1">
                          <a:sym typeface="+mn-ea"/>
                        </a:rPr>
                        <a:t>.净化水幕和各种喷雾装置，都必须达到水量要求、雾化要好、覆盖面积符合要求。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3</a:t>
                      </a:r>
                      <a:r>
                        <a:rPr sz="900" b="1">
                          <a:sym typeface="+mn-ea"/>
                        </a:rPr>
                        <a:t>.严格遵守安全生产规章制度和操作规程，服从管理；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4</a:t>
                      </a:r>
                      <a:r>
                        <a:rPr sz="900" b="1">
                          <a:sym typeface="+mn-ea"/>
                        </a:rPr>
                        <a:t>.负责所管辖范围内的防尘系统、防尘设施的完好检查。发现问题及时处理解决，确保防尘设施齐全、完好、有效、可靠。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674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1.做好作业前的安全检查确认并与相关单位、岗位事先联系好，做好自主保安工作，做到“四不伤害”。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1.施工地点发生险情，不适宜进行操作时，要及时撤离危险工区域，保证安全。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2.生产现场缺乏安全设施、防尘措施等，不得进行施工。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3</a:t>
                      </a:r>
                      <a:r>
                        <a:rPr sz="900" b="1">
                          <a:sym typeface="+mn-ea"/>
                        </a:rPr>
                        <a:t>.人员严禁在装载机及综掘机运行工区域工作，两帮有片帮危险时必须按规定及时处理。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8524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班情况、运行情况。2.交待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班发生事故的情况和原因。3.填好交接班记录，并向领导汇报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40137" y="546481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7318" y="544480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5448" y="546449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742372" y="413575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913822" y="41452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73538" y="4144963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6258" y="4117975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D:\7cc68b0bfcbbcc1dffe7b56545be9b7.jpg7cc68b0bfcbbcc1dffe7b56545be9b7"/>
          <p:cNvPicPr>
            <a:picLocks noChangeAspect="1"/>
          </p:cNvPicPr>
          <p:nvPr/>
        </p:nvPicPr>
        <p:blipFill>
          <a:blip r:embed="rId20"/>
          <a:srcRect l="2478" r="2478"/>
          <a:stretch>
            <a:fillRect/>
          </a:stretch>
        </p:blipFill>
        <p:spPr>
          <a:xfrm>
            <a:off x="9811385" y="1738630"/>
            <a:ext cx="1866900" cy="9226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图片 5" descr="D:\9e4701304e117eeea411147f1b7885a.jpg9e4701304e117eeea411147f1b7885a"/>
          <p:cNvPicPr>
            <a:picLocks noChangeAspect="1"/>
          </p:cNvPicPr>
          <p:nvPr/>
        </p:nvPicPr>
        <p:blipFill>
          <a:blip r:embed="rId21"/>
          <a:srcRect l="883" r="883"/>
          <a:stretch>
            <a:fillRect/>
          </a:stretch>
        </p:blipFill>
        <p:spPr>
          <a:xfrm>
            <a:off x="9811385" y="2867660"/>
            <a:ext cx="1880235" cy="8991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图片 6" descr="D:\16e3efb03de721ee5546301dbebd213.jpg16e3efb03de721ee5546301dbebd213"/>
          <p:cNvPicPr>
            <a:picLocks noChangeAspect="1"/>
          </p:cNvPicPr>
          <p:nvPr/>
        </p:nvPicPr>
        <p:blipFill>
          <a:blip r:embed="rId22"/>
          <a:srcRect l="3639" r="3639"/>
          <a:stretch>
            <a:fillRect/>
          </a:stretch>
        </p:blipFill>
        <p:spPr>
          <a:xfrm>
            <a:off x="9811385" y="3918585"/>
            <a:ext cx="1929130" cy="97726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图片 8" descr="D:\ec5d506d6742b3cd0325599a584da9f.jpgec5d506d6742b3cd0325599a584da9f"/>
          <p:cNvPicPr>
            <a:picLocks noChangeAspect="1"/>
          </p:cNvPicPr>
          <p:nvPr/>
        </p:nvPicPr>
        <p:blipFill>
          <a:blip r:embed="rId23"/>
          <a:srcRect l="70" r="70"/>
          <a:stretch>
            <a:fillRect/>
          </a:stretch>
        </p:blipFill>
        <p:spPr>
          <a:xfrm>
            <a:off x="9811385" y="5022215"/>
            <a:ext cx="1929130" cy="907415"/>
          </a:xfrm>
          <a:prstGeom prst="rect">
            <a:avLst/>
          </a:prstGeom>
          <a:effectLst>
            <a:softEdge rad="63500"/>
          </a:effectLst>
        </p:spPr>
      </p:pic>
    </p:spTree>
    <p:custDataLst>
      <p:tags r:id="rId2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481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37235"/>
                <a:gridCol w="1039495"/>
                <a:gridCol w="692785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algn="ctr"/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SCMK-JJ</a:t>
                      </a:r>
                      <a:r>
                        <a:rPr lang="en-US" altLang="zh-CN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ZY</a:t>
                      </a:r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-</a:t>
                      </a:r>
                      <a:r>
                        <a:rPr lang="en-US" altLang="zh-CN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BZZYK-</a:t>
                      </a:r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0</a:t>
                      </a:r>
                      <a:r>
                        <a:rPr lang="en-US" altLang="zh-CN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endParaRPr lang="en-US" altLang="zh-CN" sz="11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扒渣机司</a:t>
                      </a: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机标准作业卡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扒渣机司</a:t>
                      </a: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机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掘进专业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扒渣机</a:t>
                      </a:r>
                      <a:endParaRPr lang="zh-CN" altLang="en-US" sz="11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ZWY150-55l</a:t>
                      </a:r>
                      <a:endParaRPr lang="en-US" altLang="zh-CN" sz="11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扒渣机</a:t>
                      </a: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1.备齐工作使用的各类工具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扒渣机设备运行情况。</a:t>
                      </a:r>
                      <a:endParaRPr lang="zh-CN" alt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接班询问上一班次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设备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运行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顶板、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扒渣机设备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37477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设备检查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1">
                        <a:latin typeface="宋体" panose="02010600030101010101" pitchFamily="2" charset="-122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机械、电气、液压系统、安全保护装置正常可靠，零部件完整、齐全、紧固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。扒爪牙、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开关、信号、喷雾、防尘设施正常可靠。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>
                        <a:buNone/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</a:t>
                      </a:r>
                      <a:r>
                        <a:rPr lang="zh-CN" altLang="en-US" sz="9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扒渣机机前及两侧不能有物料及工具，全部放在机后专用架子上。</a:t>
                      </a:r>
                      <a:endParaRPr lang="zh-CN" altLang="en-US" sz="9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2.</a:t>
                      </a:r>
                      <a:r>
                        <a:rPr lang="zh-CN" altLang="en-US" sz="9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甲烷传感器悬挂在扒渣机操作室内。                          </a:t>
                      </a:r>
                      <a:endParaRPr lang="en-US" altLang="zh-CN" sz="9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3.</a:t>
                      </a:r>
                      <a:r>
                        <a:rPr lang="zh-CN" altLang="en-US" sz="9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扒渣机司机必须在操作室内操作，身体任何部位不得伸出操作室。                                   </a:t>
                      </a:r>
                      <a:endParaRPr lang="zh-CN" altLang="en-US" sz="9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4.</a:t>
                      </a:r>
                      <a:r>
                        <a:rPr lang="zh-CN" altLang="en-US" sz="9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扒渣机电缆采用专用伸缩装置，吊挂在顶板上，严禁电缆落地。             </a:t>
                      </a:r>
                      <a:endParaRPr lang="zh-CN" altLang="en-US" sz="9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442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启动运行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1">
                        <a:latin typeface="宋体" panose="02010600030101010101" pitchFamily="2" charset="-122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、扒渣机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运行范围无人及障碍物，开机前必须发出报警信号，依次启动油泵、二运、一运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、扒爪及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除尘系统，按巷道方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向进行排矸。</a:t>
                      </a:r>
                      <a:r>
                        <a:rPr lang="en-US" altLang="zh-CN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履带无变形，行走减速机正常，一运、二运运输系统正常。</a:t>
                      </a:r>
                      <a:endParaRPr lang="zh-CN" altLang="en-US" sz="9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algn="l"/>
                      <a:endParaRPr lang="zh-CN" altLang="en-US" sz="900" dirty="0">
                        <a:sym typeface="+mn-ea"/>
                      </a:endParaRPr>
                    </a:p>
                    <a:p>
                      <a:pPr algn="l"/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操作人员必须持证上岗。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司机在开车前必须检查确认周围确实安全。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必须检查确认顶板的支护可靠。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发现异常时应停机检查，处理好后再开机。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5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不要超负荷操作。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6.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设备工作前，首先点动试车，保证转向正确后，再空载运行</a:t>
                      </a:r>
                      <a:r>
                        <a:rPr lang="en-US" altLang="zh-CN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3-5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分钟，检查无异常现象，然后方可投入正常使用。</a:t>
                      </a:r>
                      <a:endParaRPr lang="zh-CN" altLang="en-US" sz="9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7.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操作手柄的正向位置，拉向操作者；反向位置，远离操作者。</a:t>
                      </a:r>
                      <a:endParaRPr lang="en-US" altLang="zh-CN" sz="9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sz="9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89154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停机交班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1">
                        <a:latin typeface="宋体" panose="02010600030101010101" pitchFamily="2" charset="-122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出矸完成后，将扒渣机退至迎头不小于</a:t>
                      </a:r>
                      <a:r>
                        <a:rPr lang="en-US" altLang="zh-CN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5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米处，并将扒斗落地，停机后将扒渣机开关打至零位并闭锁挂牌。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、顶板、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扒渣机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</a:t>
                      </a:r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6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7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6"/>
          <a:stretch>
            <a:fillRect/>
          </a:stretch>
        </p:blipFill>
        <p:spPr>
          <a:xfrm>
            <a:off x="3614102" y="203835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6368" y="199929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98938" y="203358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6"/>
          <a:stretch>
            <a:fillRect/>
          </a:stretch>
        </p:blipFill>
        <p:spPr>
          <a:xfrm>
            <a:off x="3957002" y="30784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73718"/>
            <a:ext cx="118745" cy="118745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6"/>
          <a:stretch>
            <a:fillRect/>
          </a:stretch>
        </p:blipFill>
        <p:spPr>
          <a:xfrm>
            <a:off x="3800157" y="573849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5588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5738178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7"/>
          <a:stretch>
            <a:fillRect/>
          </a:stretch>
        </p:blipFill>
        <p:spPr>
          <a:xfrm>
            <a:off x="3570922" y="458597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6"/>
          <a:stretch>
            <a:fillRect/>
          </a:stretch>
        </p:blipFill>
        <p:spPr>
          <a:xfrm>
            <a:off x="3728402" y="458597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1928" y="4594543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456438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06755" y="223710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89305" y="4208780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启动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88670" y="525589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停机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8553" y="3078163"/>
            <a:ext cx="137795" cy="153035"/>
          </a:xfrm>
          <a:prstGeom prst="rect">
            <a:avLst/>
          </a:prstGeom>
          <a:noFill/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22128" y="4577398"/>
            <a:ext cx="137795" cy="153035"/>
          </a:xfrm>
          <a:prstGeom prst="rect">
            <a:avLst/>
          </a:prstGeom>
          <a:noFill/>
        </p:spPr>
      </p:pic>
      <p:pic>
        <p:nvPicPr>
          <p:cNvPr id="9" name="图片 8"/>
          <p:cNvPicPr/>
          <p:nvPr/>
        </p:nvPicPr>
        <p:blipFill>
          <a:blip r:embed="rId7"/>
          <a:stretch>
            <a:fillRect/>
          </a:stretch>
        </p:blipFill>
        <p:spPr>
          <a:xfrm>
            <a:off x="3614102" y="57581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201645941391462412499375_952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542145" y="2038985"/>
            <a:ext cx="2319020" cy="963930"/>
          </a:xfrm>
          <a:prstGeom prst="rect">
            <a:avLst/>
          </a:prstGeom>
        </p:spPr>
      </p:pic>
      <p:pic>
        <p:nvPicPr>
          <p:cNvPr id="124" name="图片 123" descr="07248e53e4c359e3af1f5f5469de06b_210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9542145" y="3005455"/>
            <a:ext cx="2319020" cy="1123315"/>
          </a:xfrm>
          <a:prstGeom prst="rect">
            <a:avLst/>
          </a:prstGeom>
        </p:spPr>
      </p:pic>
      <p:pic>
        <p:nvPicPr>
          <p:cNvPr id="141" name="图片 140" descr="eafb31ca59f731b640724c2fe7cf3ef_208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9542145" y="4083050"/>
            <a:ext cx="2319020" cy="949325"/>
          </a:xfrm>
          <a:prstGeom prst="rect">
            <a:avLst/>
          </a:prstGeom>
        </p:spPr>
      </p:pic>
      <p:pic>
        <p:nvPicPr>
          <p:cNvPr id="142" name="图片 141" descr="2227445a0ace4fded9b1c77179d5e07_206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9541510" y="5032375"/>
            <a:ext cx="2319655" cy="960120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3143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698500"/>
                <a:gridCol w="1068705"/>
                <a:gridCol w="759460"/>
                <a:gridCol w="60642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SCMK-JJZY-BZZYK-03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耙装机司机标</a:t>
                      </a: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耙装机司机</a:t>
                      </a:r>
                      <a:endParaRPr lang="zh-CN" altLang="en-US" sz="11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掘进专业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耙装机</a:t>
                      </a:r>
                      <a:endParaRPr lang="zh-CN" altLang="en-US" sz="11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P-60B</a:t>
                      </a:r>
                      <a:endParaRPr lang="en-US" altLang="zh-CN" sz="11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耙装机司机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1.备齐工作使用的各类工具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耙装机设备运行情况。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接班询问上一班次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设备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运行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顶板、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耙装机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</a:t>
                      </a:r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1537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操作准备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1">
                        <a:latin typeface="宋体" panose="02010600030101010101" pitchFamily="2" charset="-122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algn="ctr"/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检查顶板支护、控制开关、尾轮固定、卸料口喷雾、挡绳栏、护栏、卸料槽固定、各部件连接、固定装置、钢丝绳状态、耙斗连接、照明、信号、按钮。</a:t>
                      </a:r>
                      <a:endParaRPr lang="zh-CN" altLang="en-US" sz="9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>
                        <a:buNone/>
                      </a:pP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耙装机周边严禁有浮矸，钢丝绳严禁有接头，耙斗、架绳轮等螺旋连接件齐全。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耙装机有故障需人员检修或处理卸料槽大矸石时时，应按下停止按钮、切断电源方可检修或登上卸料槽处理大矸石。</a:t>
                      </a:r>
                      <a:endParaRPr lang="zh-CN" altLang="en-US" sz="9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442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操作顺序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耙装机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运行范围无人及障碍物，开机前必须发出报警信号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，方可进行排矸施工。</a:t>
                      </a:r>
                      <a:endParaRPr sz="9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algn="l"/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操作人员必须持证上岗。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司机在开车前必须检查确认周围确实安全。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必须检查确认顶板的支护可靠。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发现异常时应停机检查，处理好后再开机。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5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不要超负荷操作。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6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、安全保护：必须坚持使用耙装机所有的安全保护装置和设施。闭锁、挂牌：检修或检查耙装机时必须闭锁、挂牌。</a:t>
                      </a:r>
                      <a:endParaRPr sz="9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4714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停机交班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9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将耙斗放至前簸箕前，操作手把拿下，按停止按钮，切断电源。</a:t>
                      </a:r>
                      <a:endParaRPr lang="zh-CN" altLang="en-US" sz="9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、顶板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、设备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</a:t>
                      </a:r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6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7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6"/>
          <a:stretch>
            <a:fillRect/>
          </a:stretch>
        </p:blipFill>
        <p:spPr>
          <a:xfrm>
            <a:off x="3616642" y="205994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10648" y="202088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93858" y="2059623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6"/>
          <a:stretch>
            <a:fillRect/>
          </a:stretch>
        </p:blipFill>
        <p:spPr>
          <a:xfrm>
            <a:off x="3877627" y="294449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07828" y="2959418"/>
            <a:ext cx="118745" cy="118745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6"/>
          <a:stretch>
            <a:fillRect/>
          </a:stretch>
        </p:blipFill>
        <p:spPr>
          <a:xfrm>
            <a:off x="3801427" y="550164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479733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75113" y="5496878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7"/>
          <a:stretch>
            <a:fillRect/>
          </a:stretch>
        </p:blipFill>
        <p:spPr>
          <a:xfrm>
            <a:off x="3513772" y="424942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6"/>
          <a:stretch>
            <a:fillRect/>
          </a:stretch>
        </p:blipFill>
        <p:spPr>
          <a:xfrm>
            <a:off x="3649027" y="424942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10648" y="424719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89083" y="422148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96595" y="2181860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chemeClr val="bg1"/>
                </a:solidFill>
                <a:sym typeface="+mn-ea"/>
              </a:rPr>
              <a:t>交接班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17550" y="322770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 dirty="0" smtClean="0">
                <a:solidFill>
                  <a:schemeClr val="bg1"/>
                </a:solidFill>
                <a:sym typeface="+mn-ea"/>
              </a:rPr>
              <a:t>操作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sym typeface="+mn-ea"/>
              </a:rPr>
              <a:t>准备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95960" y="4221480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1400" dirty="0" smtClean="0">
                <a:solidFill>
                  <a:schemeClr val="bg1"/>
                </a:solidFill>
                <a:sym typeface="+mn-ea"/>
              </a:rPr>
              <a:t>启动</a:t>
            </a:r>
            <a:endParaRPr lang="zh-CN" sz="1400" dirty="0" smtClean="0">
              <a:solidFill>
                <a:schemeClr val="bg1"/>
              </a:solidFill>
              <a:sym typeface="+mn-ea"/>
            </a:endParaRPr>
          </a:p>
          <a:p>
            <a:pPr algn="ctr"/>
            <a:r>
              <a:rPr lang="zh-CN" sz="1400" dirty="0" smtClean="0">
                <a:solidFill>
                  <a:schemeClr val="bg1"/>
                </a:solidFill>
                <a:sym typeface="+mn-ea"/>
              </a:rPr>
              <a:t>运行</a:t>
            </a:r>
            <a:endParaRPr lang="zh-CN" sz="1400" dirty="0" smtClean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17550" y="5297805"/>
            <a:ext cx="72517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 dirty="0" smtClean="0">
                <a:solidFill>
                  <a:schemeClr val="bg1"/>
                </a:solidFill>
                <a:sym typeface="+mn-ea"/>
              </a:rPr>
              <a:t>停机</a:t>
            </a:r>
            <a:endParaRPr lang="zh-CN" alt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sym typeface="+mn-ea"/>
              </a:rPr>
              <a:t>交班</a:t>
            </a:r>
            <a:endParaRPr lang="zh-CN" altLang="en-US" sz="1400" dirty="0">
              <a:solidFill>
                <a:schemeClr val="bg1"/>
              </a:solidFill>
            </a:endParaRPr>
          </a:p>
          <a:p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4212908"/>
            <a:ext cx="137795" cy="153035"/>
          </a:xfrm>
          <a:prstGeom prst="rect">
            <a:avLst/>
          </a:prstGeom>
          <a:noFill/>
        </p:spPr>
      </p:pic>
      <p:pic>
        <p:nvPicPr>
          <p:cNvPr id="6" name="图片 5"/>
          <p:cNvPicPr/>
          <p:nvPr/>
        </p:nvPicPr>
        <p:blipFill>
          <a:blip r:embed="rId7"/>
          <a:stretch>
            <a:fillRect/>
          </a:stretch>
        </p:blipFill>
        <p:spPr>
          <a:xfrm>
            <a:off x="3616642" y="551878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16008" y="2925128"/>
            <a:ext cx="137795" cy="153035"/>
          </a:xfrm>
          <a:prstGeom prst="rect">
            <a:avLst/>
          </a:prstGeom>
          <a:noFill/>
        </p:spPr>
      </p:pic>
      <p:pic>
        <p:nvPicPr>
          <p:cNvPr id="11" name="图片 10" descr="201645941391462412499375_952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542145" y="2038985"/>
            <a:ext cx="2319020" cy="963930"/>
          </a:xfrm>
          <a:prstGeom prst="rect">
            <a:avLst/>
          </a:prstGeom>
        </p:spPr>
      </p:pic>
      <p:pic>
        <p:nvPicPr>
          <p:cNvPr id="120" name="图片 119" descr="3"/>
          <p:cNvPicPr>
            <a:picLocks noChangeAspect="1"/>
          </p:cNvPicPr>
          <p:nvPr/>
        </p:nvPicPr>
        <p:blipFill>
          <a:blip r:embed="rId21" cstate="print"/>
          <a:srcRect l="21714" t="5209" r="30" b="8764"/>
          <a:stretch>
            <a:fillRect/>
          </a:stretch>
        </p:blipFill>
        <p:spPr>
          <a:xfrm>
            <a:off x="9544685" y="3002915"/>
            <a:ext cx="2316480" cy="1043305"/>
          </a:xfrm>
          <a:prstGeom prst="rect">
            <a:avLst/>
          </a:prstGeom>
        </p:spPr>
      </p:pic>
      <p:pic>
        <p:nvPicPr>
          <p:cNvPr id="121" name="图片 120" descr="2"/>
          <p:cNvPicPr>
            <a:picLocks noChangeAspect="1"/>
          </p:cNvPicPr>
          <p:nvPr/>
        </p:nvPicPr>
        <p:blipFill>
          <a:blip r:embed="rId22" cstate="print"/>
          <a:srcRect l="18672" t="4035"/>
          <a:stretch>
            <a:fillRect/>
          </a:stretch>
        </p:blipFill>
        <p:spPr>
          <a:xfrm>
            <a:off x="9544685" y="4046220"/>
            <a:ext cx="2315845" cy="955040"/>
          </a:xfrm>
          <a:prstGeom prst="rect">
            <a:avLst/>
          </a:prstGeom>
        </p:spPr>
      </p:pic>
      <p:pic>
        <p:nvPicPr>
          <p:cNvPr id="122" name="图片 121" descr="1"/>
          <p:cNvPicPr>
            <a:picLocks noChangeAspect="1"/>
          </p:cNvPicPr>
          <p:nvPr/>
        </p:nvPicPr>
        <p:blipFill>
          <a:blip r:embed="rId23" cstate="print"/>
          <a:srcRect l="12501" t="6440" r="14068"/>
          <a:stretch>
            <a:fillRect/>
          </a:stretch>
        </p:blipFill>
        <p:spPr>
          <a:xfrm>
            <a:off x="9544685" y="5001260"/>
            <a:ext cx="2315210" cy="900430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4698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SCMK-JJZY-BZZYK-04</a:t>
                      </a:r>
                      <a:endParaRPr lang="en-US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机电维修工标准作业卡</a:t>
                      </a:r>
                      <a:endParaRPr lang="zh-CN" altLang="en-US" sz="11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机电维修工</a:t>
                      </a:r>
                      <a:endParaRPr lang="zh-CN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掘进专业</a:t>
                      </a:r>
                      <a:endParaRPr lang="zh-CN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机电维修工</a:t>
                      </a:r>
                      <a:r>
                        <a:rPr lang="en-US" sz="11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8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74065">
                <a:tc rowSpan="4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、作业前，查作业点的支护情况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、检修作业前，必须用便携式瓦检仪检查工作地点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米范围内风流中瓦斯浓度</a:t>
                      </a:r>
                      <a:endParaRPr 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、操作高压电气设备主回路时，必须戴绝条手套，并穿绝缘鞋或站在绝缘台上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;2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、挂接地线时先接接地满，后接导体端，并将三相短路。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、职工操作过程中要随时检查使用工具的完好情况</a:t>
                      </a:r>
                      <a:endParaRPr lang="en-US" alt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4706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900" b="1" dirty="0"/>
                        <a:t>严格按照操作规程及施工方案施工。执行好停送电、验电制度按照操作规程认真施工，确保施工质里达标。熟悉本岗位的操作规程，及安全生产风险和应急处置措施</a:t>
                      </a:r>
                      <a:endParaRPr sz="900" b="1" dirty="0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工程施工前要按照机电部设计方案施工，提前将设备及电缆准备到位，确保施工符合要求，同时对接地装置和接地极连接可靠，电气保护齐全，设备腔体内工具杂物清理干净。</a:t>
                      </a:r>
                      <a:endParaRPr lang="zh-CN" alt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442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 dirty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900" b="1" dirty="0"/>
                        <a:t>1</a:t>
                      </a:r>
                      <a:r>
                        <a:rPr lang="zh-CN" altLang="en-US" sz="900" b="1" dirty="0"/>
                        <a:t>、在送电前，必须通知作业地点所有作业人员撤离，清点人数无误后方可送电</a:t>
                      </a:r>
                      <a:r>
                        <a:rPr lang="en-US" altLang="zh-CN" sz="900" b="1" dirty="0"/>
                        <a:t>;2</a:t>
                      </a:r>
                      <a:r>
                        <a:rPr lang="zh-CN" altLang="en-US" sz="900" b="1" dirty="0"/>
                        <a:t>、试运行前，必须先取停电警示牌，打开闭锁装置。</a:t>
                      </a:r>
                      <a:endParaRPr sz="900" b="1" dirty="0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900" b="1" dirty="0">
                          <a:sym typeface="+mn-ea"/>
                        </a:rPr>
                        <a:t>必须按专人停电看电，严格遵守“谁停电、谁送电”的原则严格执行停送电制度，严禁约时送电</a:t>
                      </a:r>
                      <a:r>
                        <a:rPr lang="en-US" altLang="zh-CN" sz="900" b="1" dirty="0">
                          <a:sym typeface="+mn-ea"/>
                        </a:rPr>
                        <a:t>;</a:t>
                      </a:r>
                      <a:r>
                        <a:rPr lang="zh-CN" altLang="en-US" sz="900" b="1" dirty="0">
                          <a:sym typeface="+mn-ea"/>
                        </a:rPr>
                        <a:t>送电前必须发出警告确认安全后，方可送电试运行。熟悉，般电工基础知识及矿井防爆电气设备的结构原理、技术性能。做到懂控制线路图及设备性能特点、结构原理，会维修维护。确认安全后，方可送电试运行，电气设备做到上台上架 </a:t>
                      </a:r>
                      <a:r>
                        <a:rPr lang="en-US" altLang="zh-CN" sz="900" b="1" dirty="0">
                          <a:sym typeface="+mn-ea"/>
                        </a:rPr>
                        <a:t>;</a:t>
                      </a:r>
                      <a:r>
                        <a:rPr lang="zh-CN" altLang="en-US" sz="900" b="1" dirty="0">
                          <a:sym typeface="+mn-ea"/>
                        </a:rPr>
                        <a:t>检修完成后清点材料、工具、配件，做到干净利索。施工完毕对现场及时清理干净。</a:t>
                      </a:r>
                      <a:endParaRPr sz="900" b="1" dirty="0"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7853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1）交待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设备</a:t>
                      </a:r>
                      <a:r>
                        <a:rPr 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完好情况、运行情况。2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交待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填好交接班记录，并向领导汇报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 dirty="0">
                          <a:sym typeface="+mn-ea"/>
                        </a:rPr>
                        <a:t>班</a:t>
                      </a:r>
                      <a:r>
                        <a:rPr lang="zh-CN" altLang="en-US" sz="900" b="1" dirty="0">
                          <a:sym typeface="+mn-ea"/>
                        </a:rPr>
                        <a:t>汇报本</a:t>
                      </a:r>
                      <a:r>
                        <a:rPr lang="en-US" altLang="zh-CN" sz="900" b="1" dirty="0" err="1">
                          <a:sym typeface="+mn-ea"/>
                        </a:rPr>
                        <a:t>班次</a:t>
                      </a:r>
                      <a:r>
                        <a:rPr lang="zh-CN" altLang="en-US" sz="900" b="1" dirty="0">
                          <a:sym typeface="+mn-ea"/>
                        </a:rPr>
                        <a:t>工作情况</a:t>
                      </a:r>
                      <a:r>
                        <a:rPr 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 dirty="0">
                          <a:sym typeface="+mn-ea"/>
                        </a:rPr>
                        <a:t>必须持证上岗</a:t>
                      </a:r>
                      <a:r>
                        <a:rPr 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28072" y="459295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799522" y="459295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08768" y="459263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4586605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01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02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03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04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3d39ebffb7173f33c75d6a93104721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728200" y="4858385"/>
            <a:ext cx="2184400" cy="10922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图片 6" descr="eba03b1fe88b42cb6ee50f77a17176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753600" y="1853565"/>
            <a:ext cx="2143125" cy="111696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图片 8" descr="57cc87d74930e379df02e8277b21075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759950" y="3804285"/>
            <a:ext cx="2139315" cy="10922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3"/>
            </p:custDataLst>
          </p:nvPr>
        </p:nvPicPr>
        <p:blipFill rotWithShape="1">
          <a:blip r:embed="rId24"/>
          <a:srcRect l="9048" t="60443" b="19760"/>
          <a:stretch>
            <a:fillRect/>
          </a:stretch>
        </p:blipFill>
        <p:spPr>
          <a:xfrm>
            <a:off x="9740900" y="2867660"/>
            <a:ext cx="2167890" cy="1002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2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235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SCMK-JJZY-BZZYK-05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打眼工标准作业卡</a:t>
                      </a:r>
                      <a:endParaRPr lang="zh-CN" altLang="en-US" sz="11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打眼工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掘进专业</a:t>
                      </a:r>
                      <a:endParaRPr lang="zh-CN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风钻</a:t>
                      </a:r>
                      <a:endParaRPr lang="zh-CN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打眼工</a:t>
                      </a:r>
                      <a:r>
                        <a:rPr lang="en-US" sz="11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1.备齐工作使用的各类工具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2.全面检查工作面的顶底板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工作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后双方在交接班记录上签字；2.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接班询问上一班次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支护情况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16395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sz="9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执行敲帮问顶制度，严禁空顶作业；要随时观察支护状况，</a:t>
                      </a:r>
                      <a:r>
                        <a:rPr 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发现顶板、两帮加固失效</a:t>
                      </a:r>
                      <a:r>
                        <a:rPr sz="9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，必须立即通知班组长进行调整加固</a:t>
                      </a:r>
                      <a:r>
                        <a:rPr 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、重新补打</a:t>
                      </a:r>
                      <a:r>
                        <a:rPr sz="9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。</a:t>
                      </a:r>
                      <a:endParaRPr sz="9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1.熟悉掌握打眼机具的结构、性能和使用方法，打眼机具在打眼过程中出现故障时，应立即停止使用，不得带病运转。</a:t>
                      </a:r>
                      <a:endParaRPr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.负责本岗位范围工区域内风险管控、安全隐患排查、处理和汇报。</a:t>
                      </a:r>
                      <a:endParaRPr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</a:t>
                      </a:r>
                      <a:r>
                        <a:rPr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.严格遵守安全生产规章制度和操作规程，服从管理；</a:t>
                      </a:r>
                      <a:endParaRPr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</a:t>
                      </a:r>
                      <a:r>
                        <a:rPr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.开始工作以前，对作业地点进行全面检查，发现隐患立即处理，确保安全。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674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1.认真开展岗前、岗中、交接班安全隐患排查2.确保本岗位作业区域内相关机械设备、用电、环境等保持安全状况。3.生产现场缺乏安全设施、防尘措施等，不得进行施工</a:t>
                      </a:r>
                      <a:endParaRPr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钻眼时要随时注意煤岩帮、顶板，发现有片帮、冒顶危险时，必须立即停钻处理。</a:t>
                      </a:r>
                      <a:endParaRPr lang="zh-CN" altLang="en-US" sz="9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2.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钻眼中，出现粉尘飞扬时要停止钻进，检查水管是否有水，钻头、钻杆中心孔是否畅通，处理后再钻眼。</a:t>
                      </a:r>
                      <a:endParaRPr lang="zh-CN" altLang="en-US" sz="9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3.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在钻眼过程中，发现钻眼机具的零部件、设施等出现异常情况时，必须停钻处理。</a:t>
                      </a:r>
                      <a:endParaRPr lang="zh-CN" altLang="en-US" sz="9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4.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钻眼时，钻杆不要上下、左右摆动，以保持钻进方向；钻杆下方不要站人，以免钻杆折断伤人。                                       </a:t>
                      </a:r>
                      <a:r>
                        <a:rPr lang="en-US" altLang="zh-CN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5.</a:t>
                      </a:r>
                      <a:r>
                        <a:rPr lang="zh-CN" altLang="en-US" sz="9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大断面巷道施工，必须搭设牢固可靠的工作台，或者采用台阶工作面施工、蹬碴钻眼等措施。   </a:t>
                      </a:r>
                      <a:r>
                        <a:rPr lang="zh-CN" altLang="en-US" sz="9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             </a:t>
                      </a:r>
                      <a:endParaRPr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8524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班情况、运行情况。2.填好交接班记录，并向领导汇报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汇报本</a:t>
                      </a:r>
                      <a:r>
                        <a:rPr lang="en-US" altLang="zh-CN" sz="9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班次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工作情况</a:t>
                      </a:r>
                      <a:r>
                        <a:rPr 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必须持证上岗</a:t>
                      </a:r>
                      <a:r>
                        <a:rPr 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288861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88422" y="288861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70363" y="2888298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6258" y="2888615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706812" y="546481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03993" y="544480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2123" y="546449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412559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413512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134803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107815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01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02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03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04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11" name="图片 10" descr="201645941391462412499375_952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611995" y="2038985"/>
            <a:ext cx="2249170" cy="963930"/>
          </a:xfrm>
          <a:prstGeom prst="rect">
            <a:avLst/>
          </a:prstGeom>
        </p:spPr>
      </p:pic>
      <p:pic>
        <p:nvPicPr>
          <p:cNvPr id="3" name="图片 2" descr="u=695832497,1068630224&amp;fm=253&amp;fmt=auto&amp;app=138&amp;f=JPEG"/>
          <p:cNvPicPr>
            <a:picLocks noChangeAspect="1"/>
          </p:cNvPicPr>
          <p:nvPr/>
        </p:nvPicPr>
        <p:blipFill>
          <a:blip r:embed="rId21"/>
          <a:srcRect l="-30" t="2574" r="3014" b="17185"/>
          <a:stretch>
            <a:fillRect/>
          </a:stretch>
        </p:blipFill>
        <p:spPr>
          <a:xfrm>
            <a:off x="9611360" y="2954655"/>
            <a:ext cx="2250440" cy="1003300"/>
          </a:xfrm>
          <a:prstGeom prst="rect">
            <a:avLst/>
          </a:prstGeom>
        </p:spPr>
      </p:pic>
      <p:pic>
        <p:nvPicPr>
          <p:cNvPr id="10" name="图片 9" descr="u=4033373768,614471373&amp;fm=253&amp;fmt=auto&amp;app=138&amp;f=JP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604375" y="3947795"/>
            <a:ext cx="2256790" cy="942975"/>
          </a:xfrm>
          <a:prstGeom prst="rect">
            <a:avLst/>
          </a:prstGeom>
        </p:spPr>
      </p:pic>
      <p:pic>
        <p:nvPicPr>
          <p:cNvPr id="12" name="图片 11" descr="u=2882538220,683530952&amp;fm=253&amp;fmt=auto&amp;app=138&amp;f=JPE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605010" y="4857750"/>
            <a:ext cx="2256790" cy="1169670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3365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762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zh-CN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SCMK-JJZY-BZZYK-06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架棚</a:t>
                      </a: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标准作业卡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架棚工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掘进专业</a:t>
                      </a:r>
                      <a:endParaRPr lang="zh-CN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支护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架棚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材料型号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U29</a:t>
                      </a:r>
                      <a:r>
                        <a:rPr lang="zh-CN" altLang="en-US" sz="11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钢</a:t>
                      </a:r>
                      <a:endParaRPr lang="zh-CN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架棚工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84555">
                <a:tc rowSpan="4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安全确认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1）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敲帮问顶用长柄工具，由外向里，先顶后帮，找落活矸危岩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3）修复变形支架，并对迎头10m内的支架进行加固。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1.处理顶板网兜、活矸时必须使用长柄工具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2.修护冒顶区时，必须从一侧修护，严禁两侧同时进行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9880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开工准备物料先行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1）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准备物料：备齐、备足处理冒顶的材料，并将材料放置在加固范围内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2）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配置专职瓦检员，检查瓦斯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1.掘进、巷修等作业前，应确保退路畅通</a:t>
                      </a:r>
                      <a:endParaRPr 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sz="9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2.严禁混用不同规格，不同型号的金属支架</a:t>
                      </a:r>
                      <a:endParaRPr lang="en-US" sz="9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4399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使棚施工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）超前支护：前探梁和前探梁钩必须备齐；前探梁使用必须符合措施规定；前探梁必须与顶板梁（棚棚）亲密接触，若顶板不平，可加设木垫板；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）上梁；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）挂网；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）出矸；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）挖柱窝；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）架棚；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）绞架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1.前探梁必须背紧背牢；</a:t>
                      </a:r>
                      <a:endParaRPr lang="en-US" altLang="zh-CN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2.若顶板破碎时，必须采用撞楔法控制顶板；</a:t>
                      </a:r>
                      <a:endParaRPr lang="en-US" altLang="zh-CN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3.掘进(巷修)工作面空顶作业的；前探梁未紧顶煤、岩壁或特殊情况下未制定专项措施的</a:t>
                      </a:r>
                      <a:r>
                        <a:rPr lang="zh-CN" altLang="en-US" sz="900" b="1">
                          <a:sym typeface="+mn-ea"/>
                        </a:rPr>
                        <a:t>；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4.掘进（巷修）工作面正头及两帮未采取防片帮、防落煤（矸）设施防止落煤（矸）伤人的</a:t>
                      </a:r>
                      <a:r>
                        <a:rPr lang="zh-CN" altLang="en-US" sz="900" b="1">
                          <a:sym typeface="+mn-ea"/>
                        </a:rPr>
                        <a:t>；</a:t>
                      </a:r>
                      <a:endParaRPr lang="en-US" altLang="zh-CN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5.上梁时，梁下严禁人员通行</a:t>
                      </a:r>
                      <a:r>
                        <a:rPr lang="zh-CN" altLang="en-US" sz="900" b="1">
                          <a:sym typeface="+mn-ea"/>
                        </a:rPr>
                        <a:t>；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6.站在永久支护的安全地点</a:t>
                      </a:r>
                      <a:r>
                        <a:rPr lang="zh-CN" altLang="en-US" sz="900" b="1">
                          <a:sym typeface="+mn-ea"/>
                        </a:rPr>
                        <a:t>；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7.声光信号齐全、灵敏可靠</a:t>
                      </a:r>
                      <a:r>
                        <a:rPr lang="zh-CN" altLang="en-US" sz="900" b="1">
                          <a:sym typeface="+mn-ea"/>
                        </a:rPr>
                        <a:t>；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8.站在永久支护或临时支护支架完好的安全地点</a:t>
                      </a:r>
                      <a:endParaRPr lang="en-US" altLang="zh-CN" sz="900" b="1"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05092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清理、交接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1）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文明整治，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清理路线，确保退路畅通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文明生产确保施工完毕后的现场卫生、面貌，确保发生事故时的退路畅通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85222" y="441325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56672" y="442277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42245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39547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47065" y="2220595"/>
            <a:ext cx="10560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安全确认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47065" y="3227705"/>
            <a:ext cx="11322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物料准备</a:t>
            </a:r>
            <a:endParaRPr lang="zh-CN" altLang="en-US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88670" y="4307840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使棚</a:t>
            </a:r>
            <a:endParaRPr lang="zh-CN" altLang="en-US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88670" y="5262880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清理</a:t>
            </a:r>
            <a:endParaRPr lang="zh-CN" altLang="en-US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微信图片_20221107083736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9763760" y="1614805"/>
            <a:ext cx="1572895" cy="973455"/>
          </a:xfrm>
          <a:prstGeom prst="rect">
            <a:avLst/>
          </a:prstGeom>
        </p:spPr>
      </p:pic>
      <p:pic>
        <p:nvPicPr>
          <p:cNvPr id="5" name="图片 4" descr="微信图片_20221107083805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9763760" y="2584450"/>
            <a:ext cx="1572260" cy="1226820"/>
          </a:xfrm>
          <a:prstGeom prst="rect">
            <a:avLst/>
          </a:prstGeom>
        </p:spPr>
      </p:pic>
      <p:pic>
        <p:nvPicPr>
          <p:cNvPr id="6" name="图片 5" descr="微信图片_20221107083745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9763760" y="3811905"/>
            <a:ext cx="1574165" cy="1123315"/>
          </a:xfrm>
          <a:prstGeom prst="rect">
            <a:avLst/>
          </a:prstGeom>
        </p:spPr>
      </p:pic>
      <p:pic>
        <p:nvPicPr>
          <p:cNvPr id="10" name="图片 9" descr="微信图片_20221107084103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9748520" y="4895850"/>
            <a:ext cx="1587500" cy="1254760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3752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762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SCMK-JJZY-BZZYK-07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机电维修</a:t>
                      </a: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标准作业卡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机电工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掘进专业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机电维修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维修设备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防爆开关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架棚工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49655">
                <a:tc rowSpan="4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安全确认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、作业前，检查作业地点的支护情况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、检修作业前，必须用便携式瓦检仪检查工作地点20米范围内风流中瓦斯浓度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1、操作高压电气设备主回路时，必须戴绝缘手套，并穿绝缘鞋或站在绝缘台上；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2、挂接地线时先接接地端，后接导体端，并将三相短路。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、矿用高压验电器在使用前必须进行手动报警实验。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、职工操作过程中要随时检查使用工具的完好情况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、严格执行“谁停电、谁送电”的原则，并悬挂“有人工作，严禁送电”警示牌，加机械锁并专人看护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9880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设备检修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按照规程、措施和检修计划正确检修。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检修后接线工艺符合完好标准，电气设备符合防爆要求，接地装置和接地极连接可靠，电气保护齐全，设备腔体内工具杂物清理干净。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7000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清理现场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检修完毕后，维修工必须检查确保零部件齐全，连接可靠。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1、检修后电气设备周围无杂物、积水，电气设备做到台台上架；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2、检修完成后清点材料、工具、配件，数量必须与工作前准备的数量相符，并清理作业场所周围杂物。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05092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整理检查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1、在送电前,必须通知作业地点所有作业人员撤离,清点人数无误后方可送电；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2、试运行前，必须先取掉停电警示牌，打开闭锁装置。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严格遵守“谁停电、谁送电”的原则，严格执行停送电制度，严禁约时送电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</a:t>
                      </a:r>
                      <a:r>
                        <a:rPr lang="en-US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送电前必须发出警告，确认安全后，方可送电试运行。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85222" y="441325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56672" y="442277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42245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39547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47065" y="2220595"/>
            <a:ext cx="10560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安全确认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47065" y="3227705"/>
            <a:ext cx="11322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设备检修</a:t>
            </a:r>
            <a:endParaRPr lang="zh-CN" altLang="en-US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47065" y="4307840"/>
            <a:ext cx="96266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清理现场</a:t>
            </a:r>
            <a:endParaRPr lang="zh-CN" altLang="en-US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78155" y="5262880"/>
            <a:ext cx="122555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送电试运转</a:t>
            </a:r>
            <a:endParaRPr lang="zh-CN" altLang="en-US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微信图片_20221107091715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9510395" y="1619885"/>
            <a:ext cx="1918335" cy="1147445"/>
          </a:xfrm>
          <a:prstGeom prst="rect">
            <a:avLst/>
          </a:prstGeom>
        </p:spPr>
      </p:pic>
      <p:pic>
        <p:nvPicPr>
          <p:cNvPr id="5" name="图片 4" descr="微信图片_20221107091741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9512935" y="5032375"/>
            <a:ext cx="1915795" cy="1014095"/>
          </a:xfrm>
          <a:prstGeom prst="rect">
            <a:avLst/>
          </a:prstGeom>
        </p:spPr>
      </p:pic>
      <p:pic>
        <p:nvPicPr>
          <p:cNvPr id="6" name="图片 5" descr="微信图片_20221107091704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9512935" y="2767965"/>
            <a:ext cx="1915160" cy="1121410"/>
          </a:xfrm>
          <a:prstGeom prst="rect">
            <a:avLst/>
          </a:prstGeom>
        </p:spPr>
      </p:pic>
      <p:pic>
        <p:nvPicPr>
          <p:cNvPr id="7" name="图片 6" descr="微信图片_20221107092303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9493250" y="3889375"/>
            <a:ext cx="1935480" cy="1143000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494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762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SCMK-JJZY-BZZYK-08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喷浆</a:t>
                      </a: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标准作业卡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喷浆工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掘进专业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湿式喷浆机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PS5IY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架棚工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58495">
                <a:tc rowSpan="4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安全确认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、敲帮问顶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、检查作业场所支护情况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1、用长柄工具，由外向里，先顶后帮，找落活矸危岩。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、作业场所支护良好，无漏顶，无片帮。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、“三软”煤层敲帮问顶时应注意“聋矸”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9880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喷浆前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、检查喷浆机固定设施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检查喷浆机辅助设施</a:t>
                      </a:r>
                      <a:endParaRPr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倾斜巷道内，将安装处巷道落平或地锚配合40T槽大链、钢丝绳配合绳卡，并将喷浆机固定牢固，防止其滑动伤人。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2、风水管路联接牢固可靠，喷浆机管路畅通，无堵塞；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3、定时、定期检查，确保管路完好；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4、防护装置齐全、有效；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5、严格执行停送电制度；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6、试机前发出警号，人员远离机械；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7、清理现场工具材料。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4399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喷浆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、拌混凝土料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、冲洗岩面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、上料喷浆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、调试风水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、检查喷浆质量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1、喷射混凝土所用的材料应符合作业规程的规定；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2、必须按设计配合比进行计量配料；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3</a:t>
                      </a:r>
                      <a:r>
                        <a:rPr lang="zh-CN" altLang="en-US" sz="900" b="1">
                          <a:sym typeface="+mn-ea"/>
                        </a:rPr>
                        <a:t>、人员密切配合，保持一定的安全距离。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4</a:t>
                      </a:r>
                      <a:r>
                        <a:rPr lang="zh-CN" altLang="en-US" sz="900" b="1">
                          <a:sym typeface="+mn-ea"/>
                        </a:rPr>
                        <a:t>、风水线连接牢固可靠；撤出人员，冲洗顶帮。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5</a:t>
                      </a:r>
                      <a:r>
                        <a:rPr lang="zh-CN" altLang="en-US" sz="900" b="1">
                          <a:sym typeface="+mn-ea"/>
                        </a:rPr>
                        <a:t>、按规定佩戴使用防护用品；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6</a:t>
                      </a:r>
                      <a:r>
                        <a:rPr lang="zh-CN" altLang="en-US" sz="900" b="1">
                          <a:sym typeface="+mn-ea"/>
                        </a:rPr>
                        <a:t>、回风侧使用水幕和捕尘设施；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7</a:t>
                      </a:r>
                      <a:r>
                        <a:rPr lang="zh-CN" altLang="en-US" sz="900" b="1">
                          <a:sym typeface="+mn-ea"/>
                        </a:rPr>
                        <a:t>、高压管严禁对人。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05092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整理检查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1）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文明整治，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清理路线，确保退路畅通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</a:t>
                      </a:r>
                      <a:r>
                        <a:rPr lang="zh-CN" altLang="en-US" sz="900" b="1">
                          <a:sym typeface="+mn-ea"/>
                        </a:rPr>
                        <a:t>打眼结束后必须停风；风管必须盘起挂好，防止拉入溜子内。打眼结束后必须将钻具、封孔器收走，交给看工具职工看守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文明生产确保施工完毕后的现场卫生、面貌，确保发生事故时的退路畅通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85222" y="441325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56672" y="442277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42245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39547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47065" y="2220595"/>
            <a:ext cx="10560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安全确认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70865" y="3246120"/>
            <a:ext cx="11322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喷浆前准备</a:t>
            </a:r>
            <a:endParaRPr lang="zh-CN" altLang="en-US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88670" y="4307840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喷浆</a:t>
            </a:r>
            <a:endParaRPr lang="zh-CN" altLang="en-US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590550" y="5262880"/>
            <a:ext cx="92329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现场清理</a:t>
            </a:r>
            <a:endParaRPr lang="zh-CN" altLang="en-US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微信图片_20221107084507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9481185" y="1566545"/>
            <a:ext cx="1731010" cy="1132840"/>
          </a:xfrm>
          <a:prstGeom prst="rect">
            <a:avLst/>
          </a:prstGeom>
        </p:spPr>
      </p:pic>
      <p:pic>
        <p:nvPicPr>
          <p:cNvPr id="5" name="图片 4" descr="微信图片_20221107084456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9481185" y="2671445"/>
            <a:ext cx="1731010" cy="1130935"/>
          </a:xfrm>
          <a:prstGeom prst="rect">
            <a:avLst/>
          </a:prstGeom>
        </p:spPr>
      </p:pic>
      <p:pic>
        <p:nvPicPr>
          <p:cNvPr id="6" name="图片 5" descr="微信图片_20221107084157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9481185" y="3802380"/>
            <a:ext cx="1731010" cy="1122680"/>
          </a:xfrm>
          <a:prstGeom prst="rect">
            <a:avLst/>
          </a:prstGeom>
        </p:spPr>
      </p:pic>
      <p:pic>
        <p:nvPicPr>
          <p:cNvPr id="7" name="图片 6" descr="微信图片_20221107084204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9481185" y="4924425"/>
            <a:ext cx="1731645" cy="1190625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0761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993140"/>
                <a:gridCol w="883920"/>
                <a:gridCol w="490220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762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zh-CN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SCMK-JJZY-BZZYK-09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锚杆（索）支护</a:t>
                      </a: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标准作业卡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支护工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掘进专业</a:t>
                      </a:r>
                      <a:endParaRPr lang="zh-CN" altLang="en-US" sz="11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气动锚索机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MQT130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架棚工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24205">
                <a:tc rowSpan="4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安全确认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8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先消除隐患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1、用长柄工具，由外向里，先顶后帮，找落活矸危岩。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、“三软”煤层敲帮问顶时应注意“聋矸”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9880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开工准备设备检查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、风水管路安装牢固可靠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2、风动工具构件齐全完好，试运转30秒以上；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3、钻杆完好，钻头安装牢固。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、打锚杆(索)眼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、吹风水管时周边及前方不准有人。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、严禁戴手套，扎好衣袖和衣服下摆，毛巾不露在外面；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、钻进过程中，严禁用手扶钻杆；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、钻机前方不得站人；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、严禁一手扶钻，一手拽拉风水管；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、严禁将钻杆插在钻机上移动。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4399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施工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、按《作业规程》规定标准铺联网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、安装锚杆（索）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1、避开冲击方向，吹净煤岩屑；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2、锚固剂的型号、数量、质量符合设计要求；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3、锚杆（索）、钻机连接牢固可靠；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4、缓慢推进，搅拌充分；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5、螺母压紧托板贴紧岩面，力矩符合设计要求；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6、预紧力达到作业规程要求；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7、锚杆（索）外露长度必须达到要求，锚杆10-40mm,锚索150-250mm。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8</a:t>
                      </a:r>
                      <a:r>
                        <a:rPr lang="zh-CN" altLang="en-US" sz="900" b="1">
                          <a:sym typeface="+mn-ea"/>
                        </a:rPr>
                        <a:t>、严禁井下作业违规截锚杆、锚索的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05092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停机清理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1、拆除设备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、清理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1、先关风后关水，必须关严；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2、先空转放净余压，再拆卸风水管路；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、清理杂物，确保路线畅通。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、抬动机具配合协调，机具摆放平稳整齐，管线盘好挂起。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0493" y="182022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649027" y="543560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5416233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35133" y="5444808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49027" y="406590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47147" y="406590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08768" y="406558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4065905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0500" y="241617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47065" y="2220595"/>
            <a:ext cx="10560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安全确认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9465" y="3227705"/>
            <a:ext cx="11322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钻眼</a:t>
            </a:r>
            <a:endParaRPr lang="zh-CN" altLang="en-US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88670" y="4307840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挂网</a:t>
            </a:r>
            <a:endParaRPr lang="zh-CN" altLang="en-US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590550" y="5262880"/>
            <a:ext cx="92329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清理收尾</a:t>
            </a:r>
            <a:endParaRPr lang="zh-CN" altLang="en-US" sz="1400" dirty="0" smtClean="0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微信图片_20221107090735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9576435" y="1622425"/>
            <a:ext cx="2110740" cy="1060450"/>
          </a:xfrm>
          <a:prstGeom prst="rect">
            <a:avLst/>
          </a:prstGeom>
        </p:spPr>
      </p:pic>
      <p:pic>
        <p:nvPicPr>
          <p:cNvPr id="6" name="图片 5" descr="微信图片_20221107090743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9576435" y="3810000"/>
            <a:ext cx="2111375" cy="1048385"/>
          </a:xfrm>
          <a:prstGeom prst="rect">
            <a:avLst/>
          </a:prstGeom>
        </p:spPr>
      </p:pic>
      <p:pic>
        <p:nvPicPr>
          <p:cNvPr id="7" name="图片 6" descr="微信图片_20221107090747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9576435" y="4857750"/>
            <a:ext cx="2111375" cy="962025"/>
          </a:xfrm>
          <a:prstGeom prst="rect">
            <a:avLst/>
          </a:prstGeom>
        </p:spPr>
      </p:pic>
      <p:pic>
        <p:nvPicPr>
          <p:cNvPr id="9" name="图片 8" descr="微信图片_20221107091146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9576435" y="2682875"/>
            <a:ext cx="2110740" cy="1126490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0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TABLE_BEAUTIFY" val="smartTable{96d904a7-f540-4ad7-aaae-e25fecf7a4d1}"/>
  <p:tag name="TABLE_ENDDRAG_ORIGIN_RECT" val="959*426"/>
  <p:tag name="TABLE_ENDDRAG_RECT" val="0*68*959*426"/>
</p:tagLst>
</file>

<file path=ppt/tags/tag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TABLE_BEAUTIFY" val="smartTable{d8a02f81-33b2-4fd9-ac14-c4a1d84c0478}"/>
  <p:tag name="TABLE_ENDDRAG_ORIGIN_RECT" val="959*426"/>
  <p:tag name="TABLE_ENDDRAG_RECT" val="0*68*959*426"/>
</p:tagLst>
</file>

<file path=ppt/tags/tag1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p="http://schemas.openxmlformats.org/presentationml/2006/main">
  <p:tag name="KSO_WM_UNIT_TABLE_BEAUTIFY" val="smartTable{96d904a7-f540-4ad7-aaae-e25fecf7a4d1}"/>
  <p:tag name="TABLE_ENDDRAG_ORIGIN_RECT" val="959*426"/>
  <p:tag name="TABLE_ENDDRAG_RECT" val="0*68*959*426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TABLE_BEAUTIFY" val="smartTable{f7128780-a091-4031-a47e-dec4e5d1e02c}"/>
  <p:tag name="TABLE_ENDDRAG_ORIGIN_RECT" val="959*426"/>
  <p:tag name="TABLE_ENDDRAG_RECT" val="0*68*959*426"/>
</p:tagLst>
</file>

<file path=ppt/tags/tag2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7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TABLE_BEAUTIFY" val="smartTable{9111cad0-2f34-495c-b142-6ab710c528ae}"/>
  <p:tag name="TABLE_ENDDRAG_ORIGIN_RECT" val="959*420"/>
  <p:tag name="TABLE_ENDDRAG_RECT" val="0*68*959*42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TABLE_BEAUTIFY" val="smartTable{3a1d00e9-cedd-40de-b841-9517f3af679e}"/>
  <p:tag name="TABLE_ENDDRAG_ORIGIN_RECT" val="959*420"/>
  <p:tag name="TABLE_ENDDRAG_RECT" val="0*68*959*420"/>
</p:tagLst>
</file>

<file path=ppt/tags/tag3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5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TABLE_BEAUTIFY" val="smartTable{89c7ade7-86e1-4a38-9d84-63186f0ba0e7}"/>
  <p:tag name="TABLE_ENDDRAG_ORIGIN_RECT" val="959*420"/>
  <p:tag name="TABLE_ENDDRAG_RECT" val="0*68*959*420"/>
</p:tagLst>
</file>

<file path=ppt/tags/tag3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TABLE_BEAUTIFY" val="smartTable{c4a56f99-0be6-40e2-840b-0f50f78eb676}"/>
  <p:tag name="TABLE_ENDDRAG_ORIGIN_RECT" val="959*420"/>
  <p:tag name="TABLE_ENDDRAG_RECT" val="0*68*959*420"/>
</p:tagLst>
</file>

<file path=ppt/tags/tag4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TABLE_BEAUTIFY" val="smartTable{5c2aed38-75c3-49b3-bc38-90c1f0f70dc6}"/>
  <p:tag name="TABLE_ENDDRAG_ORIGIN_RECT" val="959*426"/>
  <p:tag name="TABLE_ENDDRAG_RECT" val="0*68*959*426"/>
</p:tagLst>
</file>

<file path=ppt/tags/tag4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7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TABLE_BEAUTIFY" val="smartTable{a1c87608-f287-4f7e-a65d-49dd80f00a8c}"/>
  <p:tag name="TABLE_ENDDRAG_ORIGIN_RECT" val="959*426"/>
  <p:tag name="TABLE_ENDDRAG_RECT" val="0*68*959*426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TABLE_BEAUTIFY" val="smartTable{4beda108-427f-4370-ac7a-d874e6f6a0be}"/>
  <p:tag name="TABLE_ENDDRAG_ORIGIN_RECT" val="959*426"/>
  <p:tag name="TABLE_ENDDRAG_RECT" val="0*68*959*426"/>
</p:tagLst>
</file>

<file path=ppt/tags/tag5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7.xml><?xml version="1.0" encoding="utf-8"?>
<p:tagLst xmlns:p="http://schemas.openxmlformats.org/presentationml/2006/main">
  <p:tag name="KSO_WPP_MARK_KEY" val="cba4ab1b-a73d-487c-876b-115bb05a3614"/>
  <p:tag name="COMMONDATA" val="eyJoZGlkIjoiMWY0YmI2NTk5YjBlNDQ5Yzc3YjRlMWEyYmJkY2I3ZGIifQ=="/>
  <p:tag name="commondata" val="eyJoZGlkIjoiNmQ0NzI1YTUxZTY0NWRlMDY2MjBjZjlmMzE0YzBmZDUifQ==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TABLE_BEAUTIFY" val="smartTable{96d904a7-f540-4ad7-aaae-e25fecf7a4d1}"/>
  <p:tag name="TABLE_ENDDRAG_ORIGIN_RECT" val="959*426"/>
  <p:tag name="TABLE_ENDDRAG_RECT" val="0*68*959*426"/>
</p:tagLst>
</file>

<file path=ppt/tags/tag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41492</Words>
  <Application>WPS 演示</Application>
  <PresentationFormat/>
  <Paragraphs>3676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等线</vt:lpstr>
      <vt:lpstr>黑体</vt:lpstr>
      <vt:lpstr>Calibri</vt:lpstr>
      <vt:lpstr>Times New Roman</vt:lpstr>
      <vt:lpstr>Arial Unicode MS</vt:lpstr>
      <vt:lpstr>Office 主题​​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苏明龙</cp:lastModifiedBy>
  <cp:revision>312</cp:revision>
  <dcterms:created xsi:type="dcterms:W3CDTF">2019-06-19T02:08:00Z</dcterms:created>
  <dcterms:modified xsi:type="dcterms:W3CDTF">2023-10-16T00:21:45Z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690CD72920114259BEB58DB6F3CE661E</vt:lpwstr>
  </property>
</Properties>
</file>